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90" r:id="rId3"/>
    <p:sldId id="381" r:id="rId4"/>
    <p:sldId id="307" r:id="rId5"/>
    <p:sldId id="309" r:id="rId6"/>
    <p:sldId id="380" r:id="rId7"/>
    <p:sldId id="263" r:id="rId8"/>
    <p:sldId id="264" r:id="rId9"/>
    <p:sldId id="389" r:id="rId10"/>
    <p:sldId id="359" r:id="rId11"/>
    <p:sldId id="360" r:id="rId12"/>
    <p:sldId id="392" r:id="rId13"/>
    <p:sldId id="393" r:id="rId14"/>
    <p:sldId id="384" r:id="rId15"/>
    <p:sldId id="363" r:id="rId16"/>
    <p:sldId id="382" r:id="rId17"/>
    <p:sldId id="372" r:id="rId18"/>
    <p:sldId id="310" r:id="rId19"/>
    <p:sldId id="394" r:id="rId20"/>
    <p:sldId id="277" r:id="rId21"/>
    <p:sldId id="278" r:id="rId22"/>
    <p:sldId id="373" r:id="rId23"/>
    <p:sldId id="308" r:id="rId24"/>
    <p:sldId id="296" r:id="rId25"/>
    <p:sldId id="425" r:id="rId26"/>
    <p:sldId id="400" r:id="rId27"/>
    <p:sldId id="294" r:id="rId28"/>
    <p:sldId id="293" r:id="rId29"/>
    <p:sldId id="295" r:id="rId30"/>
    <p:sldId id="298" r:id="rId31"/>
    <p:sldId id="297" r:id="rId32"/>
    <p:sldId id="395" r:id="rId33"/>
    <p:sldId id="396" r:id="rId34"/>
    <p:sldId id="397" r:id="rId35"/>
    <p:sldId id="398" r:id="rId36"/>
    <p:sldId id="288"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9pPr>
  </p:defaultTextStyle>
  <p:extLst>
    <p:ext uri="{EFAFB233-063F-42B5-8137-9DF3F51BA10A}">
      <p15:sldGuideLst xmlns:p15="http://schemas.microsoft.com/office/powerpoint/2012/main" xmlns="">
        <p15:guide id="1" orient="horz" pos="217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309" autoAdjust="0"/>
  </p:normalViewPr>
  <p:slideViewPr>
    <p:cSldViewPr snapToGrid="0" snapToObjects="1">
      <p:cViewPr varScale="1">
        <p:scale>
          <a:sx n="97" d="100"/>
          <a:sy n="97" d="100"/>
        </p:scale>
        <p:origin x="-1074" y="-90"/>
      </p:cViewPr>
      <p:guideLst>
        <p:guide orient="horz" pos="2178"/>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PC</c:v>
                </c:pt>
              </c:strCache>
            </c:strRef>
          </c:tx>
          <c:invertIfNegative val="0"/>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2014年出货量</c:v>
                </c:pt>
                <c:pt idx="1">
                  <c:v>2015年出货量</c:v>
                </c:pt>
                <c:pt idx="2">
                  <c:v>2016年出货量</c:v>
                </c:pt>
              </c:strCache>
            </c:strRef>
          </c:cat>
          <c:val>
            <c:numRef>
              <c:f>Sheet1!$B$2:$B$4</c:f>
              <c:numCache>
                <c:formatCode>General</c:formatCode>
                <c:ptCount val="3"/>
                <c:pt idx="0">
                  <c:v>3.03</c:v>
                </c:pt>
                <c:pt idx="1">
                  <c:v>2.89</c:v>
                </c:pt>
                <c:pt idx="2">
                  <c:v>2.69</c:v>
                </c:pt>
              </c:numCache>
            </c:numRef>
          </c:val>
          <c:extLst xmlns:c16r2="http://schemas.microsoft.com/office/drawing/2015/06/chart">
            <c:ext xmlns:c16="http://schemas.microsoft.com/office/drawing/2014/chart" uri="{C3380CC4-5D6E-409C-BE32-E72D297353CC}">
              <c16:uniqueId val="{00000000-B3A2-4F5C-91E9-C2427E42C271}"/>
            </c:ext>
          </c:extLst>
        </c:ser>
        <c:ser>
          <c:idx val="1"/>
          <c:order val="1"/>
          <c:tx>
            <c:strRef>
              <c:f>Sheet1!$C$1</c:f>
              <c:strCache>
                <c:ptCount val="1"/>
                <c:pt idx="0">
                  <c:v>移动设备</c:v>
                </c:pt>
              </c:strCache>
            </c:strRef>
          </c:tx>
          <c:invertIfNegative val="0"/>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2014年出货量</c:v>
                </c:pt>
                <c:pt idx="1">
                  <c:v>2015年出货量</c:v>
                </c:pt>
                <c:pt idx="2">
                  <c:v>2016年出货量</c:v>
                </c:pt>
              </c:strCache>
            </c:strRef>
          </c:cat>
          <c:val>
            <c:numRef>
              <c:f>Sheet1!$C$2:$C$4</c:f>
              <c:numCache>
                <c:formatCode>General</c:formatCode>
                <c:ptCount val="3"/>
                <c:pt idx="0">
                  <c:v>11.6</c:v>
                </c:pt>
                <c:pt idx="1">
                  <c:v>12.93</c:v>
                </c:pt>
                <c:pt idx="2">
                  <c:v>14.7</c:v>
                </c:pt>
              </c:numCache>
            </c:numRef>
          </c:val>
          <c:extLst xmlns:c16r2="http://schemas.microsoft.com/office/drawing/2015/06/chart">
            <c:ext xmlns:c16="http://schemas.microsoft.com/office/drawing/2014/chart" uri="{C3380CC4-5D6E-409C-BE32-E72D297353CC}">
              <c16:uniqueId val="{00000001-B3A2-4F5C-91E9-C2427E42C271}"/>
            </c:ext>
          </c:extLst>
        </c:ser>
        <c:ser>
          <c:idx val="2"/>
          <c:order val="2"/>
          <c:tx>
            <c:strRef>
              <c:f>Sheet1!$D$1</c:f>
              <c:strCache>
                <c:ptCount val="1"/>
                <c:pt idx="0">
                  <c:v>物联网设备</c:v>
                </c:pt>
              </c:strCache>
            </c:strRef>
          </c:tx>
          <c:invertIfNegative val="0"/>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2014年出货量</c:v>
                </c:pt>
                <c:pt idx="1">
                  <c:v>2015年出货量</c:v>
                </c:pt>
                <c:pt idx="2">
                  <c:v>2016年出货量</c:v>
                </c:pt>
              </c:strCache>
            </c:strRef>
          </c:cat>
          <c:val>
            <c:numRef>
              <c:f>Sheet1!$D$2:$D$4</c:f>
              <c:numCache>
                <c:formatCode>General</c:formatCode>
                <c:ptCount val="3"/>
                <c:pt idx="0">
                  <c:v>13.77</c:v>
                </c:pt>
                <c:pt idx="1">
                  <c:v>16.91</c:v>
                </c:pt>
                <c:pt idx="2">
                  <c:v>19.95</c:v>
                </c:pt>
              </c:numCache>
            </c:numRef>
          </c:val>
          <c:extLst xmlns:c16r2="http://schemas.microsoft.com/office/drawing/2015/06/chart">
            <c:ext xmlns:c16="http://schemas.microsoft.com/office/drawing/2014/chart" uri="{C3380CC4-5D6E-409C-BE32-E72D297353CC}">
              <c16:uniqueId val="{00000002-B3A2-4F5C-91E9-C2427E42C271}"/>
            </c:ext>
          </c:extLst>
        </c:ser>
        <c:dLbls>
          <c:showLegendKey val="0"/>
          <c:showVal val="1"/>
          <c:showCatName val="0"/>
          <c:showSerName val="0"/>
          <c:showPercent val="0"/>
          <c:showBubbleSize val="0"/>
        </c:dLbls>
        <c:gapWidth val="75"/>
        <c:axId val="89445888"/>
        <c:axId val="213639168"/>
      </c:barChart>
      <c:catAx>
        <c:axId val="89445888"/>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endParaRPr lang="zh-CN"/>
          </a:p>
        </c:txPr>
        <c:crossAx val="213639168"/>
        <c:crosses val="autoZero"/>
        <c:auto val="1"/>
        <c:lblAlgn val="ctr"/>
        <c:lblOffset val="100"/>
        <c:noMultiLvlLbl val="0"/>
      </c:catAx>
      <c:valAx>
        <c:axId val="213639168"/>
        <c:scaling>
          <c:orientation val="minMax"/>
        </c:scaling>
        <c:delete val="0"/>
        <c:axPos val="l"/>
        <c:numFmt formatCode="General" sourceLinked="1"/>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endParaRPr lang="zh-CN"/>
          </a:p>
        </c:txPr>
        <c:crossAx val="89445888"/>
        <c:crosses val="autoZero"/>
        <c:crossBetween val="between"/>
      </c:valAx>
    </c:plotArea>
    <c:legend>
      <c:legendPos val="b"/>
      <c:layout/>
      <c:overlay val="0"/>
      <c:txPr>
        <a:bodyPr rot="0" spcFirstLastPara="0" vertOverflow="ellipsis" vert="horz" wrap="square" anchor="ctr" anchorCtr="1"/>
        <a:lstStyle/>
        <a:p>
          <a:pPr>
            <a:defRPr lang="zh-CN" sz="1800" b="0" i="0" u="none" strike="noStrike" kern="1200" baseline="0">
              <a:solidFill>
                <a:schemeClr val="tx1"/>
              </a:solidFill>
              <a:latin typeface="+mn-lt"/>
              <a:ea typeface="+mn-ea"/>
              <a:cs typeface="+mn-cs"/>
            </a:defRPr>
          </a:pPr>
          <a:endParaRPr lang="zh-CN"/>
        </a:p>
      </c:txPr>
    </c:legend>
    <c:plotVisOnly val="1"/>
    <c:dispBlanksAs val="gap"/>
    <c:showDLblsOverMax val="0"/>
  </c:chart>
  <c:txPr>
    <a:bodyPr/>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1143000" y="685800"/>
            <a:ext cx="4572000" cy="3429000"/>
          </a:xfrm>
          <a:prstGeom prst="rect">
            <a:avLst/>
          </a:prstGeom>
        </p:spPr>
        <p:txBody>
          <a:bodyPr/>
          <a:lstStyle/>
          <a:p>
            <a:endParaRPr/>
          </a:p>
        </p:txBody>
      </p:sp>
      <p:sp>
        <p:nvSpPr>
          <p:cNvPr id="154" name="Shape 15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75056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03548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43380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1253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7667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80510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5093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7309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59798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550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218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defRPr/>
            </a:pPr>
            <a:endParaRPr kumimoji="1" lang="zh-CN" altLang="en-US" dirty="0"/>
          </a:p>
        </p:txBody>
      </p:sp>
    </p:spTree>
    <p:extLst>
      <p:ext uri="{BB962C8B-B14F-4D97-AF65-F5344CB8AC3E}">
        <p14:creationId xmlns:p14="http://schemas.microsoft.com/office/powerpoint/2010/main" val="69536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0939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177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44575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18532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defRPr/>
            </a:pPr>
            <a:endParaRPr lang="zh-CN" altLang="en-US" dirty="0"/>
          </a:p>
        </p:txBody>
      </p:sp>
    </p:spTree>
    <p:extLst>
      <p:ext uri="{BB962C8B-B14F-4D97-AF65-F5344CB8AC3E}">
        <p14:creationId xmlns:p14="http://schemas.microsoft.com/office/powerpoint/2010/main" val="297199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7987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6332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8719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073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70233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7687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551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70605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303397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7678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9443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609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a:spLocks noGrp="1"/>
          </p:cNvSpPr>
          <p:nvPr>
            <p:ph type="body" sz="quarter" idx="1" hasCustomPrompt="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101" name="标题文本"/>
          <p:cNvSpPr>
            <a:spLocks noGrp="1"/>
          </p:cNvSpPr>
          <p:nvPr>
            <p:ph type="title" hasCustomPrompt="1"/>
          </p:nvPr>
        </p:nvSpPr>
        <p:spPr>
          <a:xfrm>
            <a:off x="8724900" y="365125"/>
            <a:ext cx="2628900" cy="5811838"/>
          </a:xfrm>
          <a:prstGeom prst="rect">
            <a:avLst/>
          </a:prstGeom>
        </p:spPr>
        <p:txBody>
          <a:bodyPr/>
          <a:lstStyle/>
          <a:p>
            <a:r>
              <a:t>标题文本</a:t>
            </a:r>
          </a:p>
        </p:txBody>
      </p:sp>
      <p:sp>
        <p:nvSpPr>
          <p:cNvPr id="102" name="正文级别 1…"/>
          <p:cNvSpPr>
            <a:spLocks noGrp="1"/>
          </p:cNvSpPr>
          <p:nvPr>
            <p:ph type="body" idx="1" hasCustomPrompt="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26" name="标题文本"/>
          <p:cNvSpPr>
            <a:spLocks noGrp="1"/>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127" name="图片占位符 2"/>
          <p:cNvSpPr>
            <a:spLocks noGrp="1"/>
          </p:cNvSpPr>
          <p:nvPr>
            <p:ph type="pic" sz="half" idx="13"/>
          </p:nvPr>
        </p:nvSpPr>
        <p:spPr>
          <a:xfrm>
            <a:off x="5183187" y="987425"/>
            <a:ext cx="6172204" cy="4873625"/>
          </a:xfrm>
          <a:prstGeom prst="rect">
            <a:avLst/>
          </a:prstGeom>
        </p:spPr>
        <p:txBody>
          <a:bodyPr lIns="91439" tIns="45719" rIns="91439" bIns="45719">
            <a:noAutofit/>
          </a:bodyPr>
          <a:lstStyle/>
          <a:p>
            <a:endParaRPr/>
          </a:p>
        </p:txBody>
      </p:sp>
      <p:sp>
        <p:nvSpPr>
          <p:cNvPr id="128" name="正文级别 1…"/>
          <p:cNvSpPr>
            <a:spLocks noGrp="1"/>
          </p:cNvSpPr>
          <p:nvPr>
            <p:ph type="body" sz="quarter" idx="1" hasCustomPrompt="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129"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a:spLocks noGrp="1"/>
          </p:cNvSpPr>
          <p:nvPr>
            <p:ph type="title" hasCustomPrompt="1"/>
          </p:nvPr>
        </p:nvSpPr>
        <p:spPr>
          <a:prstGeom prst="rect">
            <a:avLst/>
          </a:prstGeom>
        </p:spPr>
        <p:txBody>
          <a:bodyPr/>
          <a:lstStyle/>
          <a:p>
            <a:r>
              <a:t>标题文本</a:t>
            </a:r>
          </a:p>
        </p:txBody>
      </p:sp>
      <p:sp>
        <p:nvSpPr>
          <p:cNvPr id="21" name="正文级别 1…"/>
          <p:cNvSpPr>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a:spLocks noGrp="1"/>
          </p:cNvSpPr>
          <p:nvPr>
            <p:ph type="body" sz="quarter" idx="1" hasCustomPrompt="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a:spLocks noGrp="1"/>
          </p:cNvSpPr>
          <p:nvPr>
            <p:ph type="title" hasCustomPrompt="1"/>
          </p:nvPr>
        </p:nvSpPr>
        <p:spPr>
          <a:prstGeom prst="rect">
            <a:avLst/>
          </a:prstGeom>
        </p:spPr>
        <p:txBody>
          <a:bodyPr/>
          <a:lstStyle/>
          <a:p>
            <a:r>
              <a:t>标题文本</a:t>
            </a:r>
          </a:p>
        </p:txBody>
      </p:sp>
      <p:sp>
        <p:nvSpPr>
          <p:cNvPr id="39" name="正文级别 1…"/>
          <p:cNvSpPr>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a:spLocks noGrp="1"/>
          </p:cNvSpPr>
          <p:nvPr>
            <p:ph type="title" hasCustomPrompt="1"/>
          </p:nvPr>
        </p:nvSpPr>
        <p:spPr>
          <a:xfrm>
            <a:off x="839787" y="365125"/>
            <a:ext cx="10515601" cy="1325563"/>
          </a:xfrm>
          <a:prstGeom prst="rect">
            <a:avLst/>
          </a:prstGeom>
        </p:spPr>
        <p:txBody>
          <a:bodyPr/>
          <a:lstStyle/>
          <a:p>
            <a:r>
              <a:t>标题文本</a:t>
            </a:r>
          </a:p>
        </p:txBody>
      </p:sp>
      <p:sp>
        <p:nvSpPr>
          <p:cNvPr id="48" name="正文级别 1…"/>
          <p:cNvSpPr>
            <a:spLocks noGrp="1"/>
          </p:cNvSpPr>
          <p:nvPr>
            <p:ph type="body" sz="quarter" idx="1" hasCustomPrompt="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4"/>
          </a:xfrm>
          <a:prstGeom prst="rect">
            <a:avLst/>
          </a:prstGeom>
        </p:spPr>
        <p:txBody>
          <a:bodyPr anchor="b"/>
          <a:lstStyle/>
          <a:p>
            <a:endParaRPr/>
          </a:p>
        </p:txBody>
      </p:sp>
      <p:sp>
        <p:nvSpPr>
          <p:cNvPr id="50"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a:spLocks noGrp="1"/>
          </p:cNvSpPr>
          <p:nvPr>
            <p:ph type="title" hasCustomPrompt="1"/>
          </p:nvPr>
        </p:nvSpPr>
        <p:spPr>
          <a:prstGeom prst="rect">
            <a:avLst/>
          </a:prstGeom>
        </p:spPr>
        <p:txBody>
          <a:bodyPr/>
          <a:lstStyle/>
          <a:p>
            <a:r>
              <a:t>标题文本</a:t>
            </a:r>
          </a:p>
        </p:txBody>
      </p:sp>
      <p:sp>
        <p:nvSpPr>
          <p:cNvPr id="58"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a:spLocks noGrp="1"/>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73" name="正文级别 1…"/>
          <p:cNvSpPr>
            <a:spLocks noGrp="1"/>
          </p:cNvSpPr>
          <p:nvPr>
            <p:ph type="body" sz="half" idx="1" hasCustomPrompt="1"/>
          </p:nvPr>
        </p:nvSpPr>
        <p:spPr>
          <a:xfrm>
            <a:off x="5183187" y="987425"/>
            <a:ext cx="6172203"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6" y="2057400"/>
            <a:ext cx="3932242" cy="3811588"/>
          </a:xfrm>
          <a:prstGeom prst="rect">
            <a:avLst/>
          </a:prstGeom>
        </p:spPr>
        <p:txBody>
          <a:bodyPr/>
          <a:lstStyle/>
          <a:p>
            <a:endParaRPr/>
          </a:p>
        </p:txBody>
      </p:sp>
      <p:sp>
        <p:nvSpPr>
          <p:cNvPr id="75"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a:spLocks noGrp="1"/>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84" name="正文级别 1…"/>
          <p:cNvSpPr>
            <a:spLocks noGrp="1"/>
          </p:cNvSpPr>
          <p:nvPr>
            <p:ph type="body" sz="quarter" idx="1" hasCustomPrompt="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a:spLocks noGrp="1"/>
          </p:cNvSpPr>
          <p:nvPr>
            <p:ph type="title" hasCustomPrompt="1"/>
          </p:nvPr>
        </p:nvSpPr>
        <p:spPr>
          <a:prstGeom prst="rect">
            <a:avLst/>
          </a:prstGeom>
        </p:spPr>
        <p:txBody>
          <a:bodyPr/>
          <a:lstStyle/>
          <a:p>
            <a:r>
              <a:t>标题文本</a:t>
            </a:r>
          </a:p>
        </p:txBody>
      </p:sp>
      <p:sp>
        <p:nvSpPr>
          <p:cNvPr id="93" name="正文级别 1…"/>
          <p:cNvSpPr>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a:spLocks noGrp="1"/>
          </p:cNvSpPr>
          <p:nvPr>
            <p:ph type="title"/>
          </p:nvPr>
        </p:nvSpPr>
        <p:spPr>
          <a:xfrm>
            <a:off x="838200" y="365125"/>
            <a:ext cx="10515600" cy="1325563"/>
          </a:xfrm>
          <a:prstGeom prst="rect">
            <a:avLst/>
          </a:prstGeom>
          <a:ln w="12700">
            <a:miter lim="400000"/>
          </a:ln>
        </p:spPr>
        <p:txBody>
          <a:bodyPr lIns="45718" tIns="45718" rIns="45718" bIns="45718" anchor="ctr">
            <a:normAutofit/>
          </a:bodyPr>
          <a:lstStyle/>
          <a:p>
            <a:r>
              <a:t>标题文本</a:t>
            </a:r>
          </a:p>
        </p:txBody>
      </p:sp>
      <p:sp>
        <p:nvSpPr>
          <p:cNvPr id="3" name="正文级别 1…"/>
          <p:cNvSpPr>
            <a:spLocks noGrp="1"/>
          </p:cNvSpPr>
          <p:nvPr>
            <p:ph type="body" idx="1"/>
          </p:nvPr>
        </p:nvSpPr>
        <p:spPr>
          <a:xfrm>
            <a:off x="838200" y="1825625"/>
            <a:ext cx="10515600" cy="4351338"/>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4.png"/><Relationship Id="rId18" Type="http://schemas.openxmlformats.org/officeDocument/2006/relationships/image" Target="../media/image59.jpeg"/><Relationship Id="rId3" Type="http://schemas.openxmlformats.org/officeDocument/2006/relationships/image" Target="../media/image46.png"/><Relationship Id="rId7" Type="http://schemas.openxmlformats.org/officeDocument/2006/relationships/image" Target="../media/image44.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22.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2.jpe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7.jpeg"/><Relationship Id="rId9" Type="http://schemas.openxmlformats.org/officeDocument/2006/relationships/image" Target="../media/image50.png"/><Relationship Id="rId1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5" descr="图片 5"/>
          <p:cNvPicPr>
            <a:picLocks noChangeAspect="1"/>
          </p:cNvPicPr>
          <p:nvPr/>
        </p:nvPicPr>
        <p:blipFill>
          <a:blip r:embed="rId2"/>
          <a:srcRect t="14190"/>
          <a:stretch>
            <a:fillRect/>
          </a:stretch>
        </p:blipFill>
        <p:spPr>
          <a:xfrm>
            <a:off x="0" y="-1"/>
            <a:ext cx="12192000" cy="6858003"/>
          </a:xfrm>
          <a:prstGeom prst="rect">
            <a:avLst/>
          </a:prstGeom>
          <a:ln w="12700">
            <a:miter lim="400000"/>
            <a:headEnd/>
            <a:tailEnd/>
          </a:ln>
        </p:spPr>
      </p:pic>
      <p:sp>
        <p:nvSpPr>
          <p:cNvPr id="6" name="文本框 21"/>
          <p:cNvSpPr/>
          <p:nvPr/>
        </p:nvSpPr>
        <p:spPr>
          <a:xfrm>
            <a:off x="1003655" y="2538469"/>
            <a:ext cx="4522074" cy="1107992"/>
          </a:xfrm>
          <a:prstGeom prst="rect">
            <a:avLst/>
          </a:prstGeom>
          <a:ln w="12700">
            <a:miter lim="400000"/>
          </a:ln>
        </p:spPr>
        <p:txBody>
          <a:bodyPr wrap="square" lIns="45718" tIns="45718" rIns="45718" bIns="45718">
            <a:spAutoFit/>
          </a:bodyPr>
          <a:lstStyle>
            <a:lvl1pPr>
              <a:defRPr sz="5400">
                <a:solidFill>
                  <a:srgbClr val="C9C9C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6000" dirty="0"/>
              <a:t>ITC</a:t>
            </a:r>
            <a:r>
              <a:rPr lang="zh-CN" altLang="en-US" sz="6600" dirty="0"/>
              <a:t>万物</a:t>
            </a:r>
            <a:r>
              <a:rPr lang="zh-CN" altLang="en-US" sz="6000" dirty="0"/>
              <a:t>链</a:t>
            </a:r>
            <a:endParaRPr sz="6000" dirty="0"/>
          </a:p>
        </p:txBody>
      </p:sp>
      <p:sp>
        <p:nvSpPr>
          <p:cNvPr id="7" name="矩形 22"/>
          <p:cNvSpPr/>
          <p:nvPr/>
        </p:nvSpPr>
        <p:spPr>
          <a:xfrm>
            <a:off x="1870403" y="3646461"/>
            <a:ext cx="5877415" cy="646327"/>
          </a:xfrm>
          <a:prstGeom prst="rect">
            <a:avLst/>
          </a:prstGeom>
          <a:ln w="12700">
            <a:miter lim="400000"/>
          </a:ln>
        </p:spPr>
        <p:txBody>
          <a:bodyPr wrap="square" lIns="45718" tIns="45718" rIns="45718" bIns="45718">
            <a:spAutoFit/>
          </a:bodyPr>
          <a:lstStyle>
            <a:lvl1pPr algn="just">
              <a:defRPr>
                <a:solidFill>
                  <a:srgbClr val="C9C9C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sz="3600" dirty="0"/>
              <a:t>安全物联网轻操作系统</a:t>
            </a:r>
            <a:endParaRPr sz="36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4"/>
          <p:cNvGrpSpPr/>
          <p:nvPr/>
        </p:nvGrpSpPr>
        <p:grpSpPr>
          <a:xfrm>
            <a:off x="946264" y="570607"/>
            <a:ext cx="10607568" cy="512601"/>
            <a:chOff x="0" y="-1"/>
            <a:chExt cx="10607566" cy="512599"/>
          </a:xfrm>
        </p:grpSpPr>
        <p:sp>
          <p:nvSpPr>
            <p:cNvPr id="19" name="TextBox 13"/>
            <p:cNvSpPr/>
            <p:nvPr/>
          </p:nvSpPr>
          <p:spPr>
            <a:xfrm>
              <a:off x="20450" y="-1"/>
              <a:ext cx="9454903" cy="359071"/>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panose="020B0600000000000000" charset="-122"/>
                  <a:ea typeface="冬青黑体简体中文 W6" panose="020B0600000000000000" charset="-122"/>
                  <a:cs typeface="冬青黑体简体中文 W6" panose="020B0600000000000000" charset="-122"/>
                  <a:sym typeface="冬青黑体简体中文 W6" panose="020B0600000000000000" charset="-122"/>
                </a:defRPr>
              </a:lvl1pPr>
            </a:lstStyle>
            <a:p>
              <a:r>
                <a:rPr lang="zh-CN" altLang="en-US" b="1" dirty="0">
                  <a:latin typeface="微软雅黑" panose="020B0503020204020204" charset="-122"/>
                  <a:ea typeface="微软雅黑" panose="020B0503020204020204" charset="-122"/>
                </a:rPr>
                <a:t>区块链技术应用最大阻碍：资源消耗大，性能低下</a:t>
              </a:r>
            </a:p>
          </p:txBody>
        </p:sp>
        <p:sp>
          <p:nvSpPr>
            <p:cNvPr id="20"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grpSp>
        <p:nvGrpSpPr>
          <p:cNvPr id="23" name="组合 22"/>
          <p:cNvGrpSpPr/>
          <p:nvPr/>
        </p:nvGrpSpPr>
        <p:grpSpPr>
          <a:xfrm>
            <a:off x="1047750" y="1651635"/>
            <a:ext cx="1295400" cy="1295400"/>
            <a:chOff x="1437" y="2560"/>
            <a:chExt cx="2040" cy="2040"/>
          </a:xfrm>
        </p:grpSpPr>
        <p:sp>
          <p:nvSpPr>
            <p:cNvPr id="3" name="流程图: 联系 22"/>
            <p:cNvSpPr/>
            <p:nvPr/>
          </p:nvSpPr>
          <p:spPr>
            <a:xfrm>
              <a:off x="1437" y="2560"/>
              <a:ext cx="2040" cy="2040"/>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775" name="TextBox 13"/>
            <p:cNvSpPr/>
            <p:nvPr/>
          </p:nvSpPr>
          <p:spPr>
            <a:xfrm>
              <a:off x="1803" y="3031"/>
              <a:ext cx="1277" cy="1163"/>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rPr lang="zh-CN" altLang="en-US">
                  <a:latin typeface="微软雅黑 Light" panose="020B0502040204020203" charset="-122"/>
                  <a:ea typeface="微软雅黑 Light" panose="020B0502040204020203" charset="-122"/>
                </a:rPr>
                <a:t>资源消耗</a:t>
              </a:r>
            </a:p>
          </p:txBody>
        </p:sp>
      </p:grpSp>
      <p:grpSp>
        <p:nvGrpSpPr>
          <p:cNvPr id="22" name="组合 21"/>
          <p:cNvGrpSpPr/>
          <p:nvPr/>
        </p:nvGrpSpPr>
        <p:grpSpPr>
          <a:xfrm>
            <a:off x="3631565" y="1651000"/>
            <a:ext cx="1295400" cy="1295400"/>
            <a:chOff x="5351" y="2560"/>
            <a:chExt cx="2040" cy="2040"/>
          </a:xfrm>
        </p:grpSpPr>
        <p:sp>
          <p:nvSpPr>
            <p:cNvPr id="8" name="流程图: 联系 22"/>
            <p:cNvSpPr/>
            <p:nvPr/>
          </p:nvSpPr>
          <p:spPr>
            <a:xfrm>
              <a:off x="5351" y="2560"/>
              <a:ext cx="2040" cy="2040"/>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9" name="TextBox 13"/>
            <p:cNvSpPr/>
            <p:nvPr/>
          </p:nvSpPr>
          <p:spPr>
            <a:xfrm>
              <a:off x="5732" y="3028"/>
              <a:ext cx="1277" cy="1163"/>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rPr lang="zh-CN" altLang="en-US">
                  <a:latin typeface="微软雅黑 Light" panose="020B0502040204020203" charset="-122"/>
                  <a:ea typeface="微软雅黑 Light" panose="020B0502040204020203" charset="-122"/>
                </a:rPr>
                <a:t>数据膨胀</a:t>
              </a:r>
            </a:p>
          </p:txBody>
        </p:sp>
      </p:grpSp>
      <p:grpSp>
        <p:nvGrpSpPr>
          <p:cNvPr id="21" name="组合 20"/>
          <p:cNvGrpSpPr/>
          <p:nvPr/>
        </p:nvGrpSpPr>
        <p:grpSpPr>
          <a:xfrm>
            <a:off x="6486525" y="1681480"/>
            <a:ext cx="1295400" cy="1295400"/>
            <a:chOff x="10093" y="2560"/>
            <a:chExt cx="2040" cy="2040"/>
          </a:xfrm>
        </p:grpSpPr>
        <p:sp>
          <p:nvSpPr>
            <p:cNvPr id="7" name="流程图: 联系 22"/>
            <p:cNvSpPr/>
            <p:nvPr/>
          </p:nvSpPr>
          <p:spPr>
            <a:xfrm>
              <a:off x="10093" y="2560"/>
              <a:ext cx="2040" cy="2040"/>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0" name="TextBox 13"/>
            <p:cNvSpPr/>
            <p:nvPr/>
          </p:nvSpPr>
          <p:spPr>
            <a:xfrm>
              <a:off x="10474" y="3014"/>
              <a:ext cx="1277" cy="1163"/>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rPr lang="zh-CN" altLang="en-US">
                  <a:latin typeface="微软雅黑 Light" panose="020B0502040204020203" charset="-122"/>
                  <a:ea typeface="微软雅黑 Light" panose="020B0502040204020203" charset="-122"/>
                </a:rPr>
                <a:t>性能瓶颈</a:t>
              </a:r>
            </a:p>
          </p:txBody>
        </p:sp>
      </p:grpSp>
      <p:grpSp>
        <p:nvGrpSpPr>
          <p:cNvPr id="17" name="组合 16"/>
          <p:cNvGrpSpPr/>
          <p:nvPr/>
        </p:nvGrpSpPr>
        <p:grpSpPr>
          <a:xfrm>
            <a:off x="9368155" y="1650365"/>
            <a:ext cx="1295400" cy="1295400"/>
            <a:chOff x="15108" y="2653"/>
            <a:chExt cx="2040" cy="2040"/>
          </a:xfrm>
        </p:grpSpPr>
        <p:sp>
          <p:nvSpPr>
            <p:cNvPr id="6" name="流程图: 联系 22"/>
            <p:cNvSpPr/>
            <p:nvPr/>
          </p:nvSpPr>
          <p:spPr>
            <a:xfrm>
              <a:off x="15108" y="2653"/>
              <a:ext cx="2040" cy="2040"/>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1" name="TextBox 13"/>
            <p:cNvSpPr/>
            <p:nvPr/>
          </p:nvSpPr>
          <p:spPr>
            <a:xfrm>
              <a:off x="15490" y="3107"/>
              <a:ext cx="1277" cy="1163"/>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rPr lang="zh-CN" altLang="en-US" dirty="0">
                  <a:latin typeface="微软雅黑 Light" panose="020B0502040204020203" charset="-122"/>
                  <a:ea typeface="微软雅黑 Light" panose="020B0502040204020203" charset="-122"/>
                </a:rPr>
                <a:t>分区容忍</a:t>
              </a:r>
            </a:p>
          </p:txBody>
        </p:sp>
      </p:grpSp>
      <p:sp>
        <p:nvSpPr>
          <p:cNvPr id="767" name="矩形 26"/>
          <p:cNvSpPr/>
          <p:nvPr/>
        </p:nvSpPr>
        <p:spPr>
          <a:xfrm>
            <a:off x="821055" y="3500755"/>
            <a:ext cx="1749425" cy="1859915"/>
          </a:xfrm>
          <a:prstGeom prst="rect">
            <a:avLst/>
          </a:prstGeom>
          <a:ln w="12700">
            <a:miter lim="400000"/>
          </a:ln>
        </p:spPr>
        <p:txBody>
          <a:bodyPr wrap="square" lIns="45718" tIns="45718" rIns="45718" bIns="45718">
            <a:spAutoFit/>
          </a:bodyPr>
          <a:lstStyle>
            <a:lvl1pPr>
              <a:lnSpc>
                <a:spcPct val="120000"/>
              </a:lnSpc>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sz="1600" dirty="0" err="1">
                <a:solidFill>
                  <a:schemeClr val="tx1">
                    <a:lumMod val="65000"/>
                    <a:lumOff val="35000"/>
                  </a:schemeClr>
                </a:solidFill>
              </a:rPr>
              <a:t>比特币的</a:t>
            </a:r>
            <a:r>
              <a:rPr lang="en-US" altLang="zh-CN" sz="1600" dirty="0" err="1">
                <a:solidFill>
                  <a:schemeClr val="tx1">
                    <a:lumMod val="65000"/>
                    <a:lumOff val="35000"/>
                  </a:schemeClr>
                </a:solidFill>
              </a:rPr>
              <a:t>POW</a:t>
            </a:r>
            <a:r>
              <a:rPr lang="zh-CN" altLang="en-US" sz="1600" dirty="0" err="1">
                <a:solidFill>
                  <a:schemeClr val="tx1">
                    <a:lumMod val="65000"/>
                    <a:lumOff val="35000"/>
                  </a:schemeClr>
                </a:solidFill>
              </a:rPr>
              <a:t>是资源耗费高的共识机制，而</a:t>
            </a:r>
            <a:r>
              <a:rPr lang="en-US" altLang="zh-CN" sz="1600" dirty="0" err="1">
                <a:solidFill>
                  <a:schemeClr val="tx1">
                    <a:lumMod val="65000"/>
                    <a:lumOff val="35000"/>
                  </a:schemeClr>
                </a:solidFill>
              </a:rPr>
              <a:t>IOT</a:t>
            </a:r>
            <a:r>
              <a:rPr lang="zh-CN" altLang="en-US" sz="1600" dirty="0" err="1">
                <a:solidFill>
                  <a:schemeClr val="tx1">
                    <a:lumMod val="65000"/>
                    <a:lumOff val="35000"/>
                  </a:schemeClr>
                </a:solidFill>
              </a:rPr>
              <a:t>设备普遍存在计算能力低、联网能力弱、电池续航短等问题。</a:t>
            </a:r>
          </a:p>
        </p:txBody>
      </p:sp>
      <p:sp>
        <p:nvSpPr>
          <p:cNvPr id="12" name="矩形 26"/>
          <p:cNvSpPr/>
          <p:nvPr/>
        </p:nvSpPr>
        <p:spPr>
          <a:xfrm>
            <a:off x="3419475" y="3500755"/>
            <a:ext cx="1720215" cy="2154555"/>
          </a:xfrm>
          <a:prstGeom prst="rect">
            <a:avLst/>
          </a:prstGeom>
          <a:ln w="12700">
            <a:miter lim="400000"/>
          </a:ln>
        </p:spPr>
        <p:txBody>
          <a:bodyPr wrap="square" lIns="45718" tIns="45718" rIns="45718" bIns="45718">
            <a:spAutoFit/>
          </a:bodyPr>
          <a:lstStyle>
            <a:lvl1pPr>
              <a:lnSpc>
                <a:spcPct val="120000"/>
              </a:lnSpc>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sz="1600" dirty="0" err="1">
                <a:solidFill>
                  <a:schemeClr val="tx1">
                    <a:lumMod val="65000"/>
                    <a:lumOff val="35000"/>
                  </a:schemeClr>
                </a:solidFill>
              </a:rPr>
              <a:t>随着区块链的不断增长，</a:t>
            </a:r>
            <a:r>
              <a:rPr lang="en-US" altLang="zh-CN" sz="1600" dirty="0" err="1">
                <a:solidFill>
                  <a:schemeClr val="tx1">
                    <a:lumMod val="65000"/>
                    <a:lumOff val="35000"/>
                  </a:schemeClr>
                </a:solidFill>
              </a:rPr>
              <a:t>IOT</a:t>
            </a:r>
            <a:r>
              <a:rPr lang="zh-CN" altLang="en-US" sz="1600" dirty="0">
                <a:solidFill>
                  <a:schemeClr val="tx1">
                    <a:lumMod val="65000"/>
                    <a:lumOff val="35000"/>
                  </a:schemeClr>
                </a:solidFill>
              </a:rPr>
              <a:t>设备是否有足够储存空间？例如：比特币运行至今，已经需要</a:t>
            </a:r>
            <a:r>
              <a:rPr lang="en-US" altLang="zh-CN" sz="1600" dirty="0" err="1">
                <a:solidFill>
                  <a:schemeClr val="tx1">
                    <a:lumMod val="65000"/>
                    <a:lumOff val="35000"/>
                  </a:schemeClr>
                </a:solidFill>
              </a:rPr>
              <a:t>100G</a:t>
            </a:r>
            <a:r>
              <a:rPr lang="zh-CN" altLang="en-US" sz="1600" dirty="0" err="1">
                <a:solidFill>
                  <a:schemeClr val="tx1">
                    <a:lumMod val="65000"/>
                    <a:lumOff val="35000"/>
                  </a:schemeClr>
                </a:solidFill>
              </a:rPr>
              <a:t>物理内存空间。</a:t>
            </a:r>
          </a:p>
        </p:txBody>
      </p:sp>
      <p:sp>
        <p:nvSpPr>
          <p:cNvPr id="13" name="矩形 26"/>
          <p:cNvSpPr/>
          <p:nvPr/>
        </p:nvSpPr>
        <p:spPr>
          <a:xfrm>
            <a:off x="6167120" y="3500755"/>
            <a:ext cx="1933575" cy="2449830"/>
          </a:xfrm>
          <a:prstGeom prst="rect">
            <a:avLst/>
          </a:prstGeom>
          <a:ln w="12700">
            <a:miter lim="400000"/>
          </a:ln>
        </p:spPr>
        <p:txBody>
          <a:bodyPr wrap="square" lIns="45718" tIns="45718" rIns="45718" bIns="45718">
            <a:spAutoFit/>
          </a:bodyPr>
          <a:lstStyle>
            <a:lvl1pPr>
              <a:lnSpc>
                <a:spcPct val="120000"/>
              </a:lnSpc>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600" dirty="0" err="1">
                <a:solidFill>
                  <a:schemeClr val="tx1">
                    <a:lumMod val="65000"/>
                    <a:lumOff val="35000"/>
                  </a:schemeClr>
                </a:solidFill>
              </a:rPr>
              <a:t>传统比特币的交易</a:t>
            </a:r>
            <a:r>
              <a:rPr lang="en-US" altLang="zh-CN" sz="1600" dirty="0" err="1">
                <a:solidFill>
                  <a:schemeClr val="tx1">
                    <a:lumMod val="65000"/>
                    <a:lumOff val="35000"/>
                  </a:schemeClr>
                </a:solidFill>
              </a:rPr>
              <a:t>7</a:t>
            </a:r>
            <a:r>
              <a:rPr lang="zh-CN" altLang="en-US" sz="1600" dirty="0" err="1">
                <a:solidFill>
                  <a:schemeClr val="tx1">
                    <a:lumMod val="65000"/>
                    <a:lumOff val="35000"/>
                  </a:schemeClr>
                </a:solidFill>
              </a:rPr>
              <a:t>笔</a:t>
            </a:r>
            <a:r>
              <a:rPr lang="en-US" altLang="zh-CN" sz="1600" dirty="0" err="1">
                <a:solidFill>
                  <a:schemeClr val="tx1">
                    <a:lumMod val="65000"/>
                    <a:lumOff val="35000"/>
                  </a:schemeClr>
                </a:solidFill>
              </a:rPr>
              <a:t>/</a:t>
            </a:r>
            <a:r>
              <a:rPr lang="zh-CN" altLang="en-US" sz="1600" dirty="0" err="1">
                <a:solidFill>
                  <a:schemeClr val="tx1">
                    <a:lumMod val="65000"/>
                    <a:lumOff val="35000"/>
                  </a:schemeClr>
                </a:solidFill>
              </a:rPr>
              <a:t>秒，加上共识确认，需要约一小时才能写入区块链，这种延时引起的反馈延时、报警延时，在延时敏感的工业物联网上不可行。</a:t>
            </a:r>
          </a:p>
        </p:txBody>
      </p:sp>
      <p:sp>
        <p:nvSpPr>
          <p:cNvPr id="15" name="矩形 26"/>
          <p:cNvSpPr/>
          <p:nvPr/>
        </p:nvSpPr>
        <p:spPr>
          <a:xfrm>
            <a:off x="9009380" y="3500755"/>
            <a:ext cx="2070100" cy="2744470"/>
          </a:xfrm>
          <a:prstGeom prst="rect">
            <a:avLst/>
          </a:prstGeom>
          <a:ln w="12700">
            <a:miter lim="400000"/>
          </a:ln>
        </p:spPr>
        <p:txBody>
          <a:bodyPr wrap="square" lIns="45718" tIns="45718" rIns="45718" bIns="45718">
            <a:spAutoFit/>
          </a:bodyPr>
          <a:lstStyle>
            <a:lvl1pPr>
              <a:lnSpc>
                <a:spcPct val="120000"/>
              </a:lnSpc>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600" dirty="0" err="1">
                <a:solidFill>
                  <a:schemeClr val="tx1">
                    <a:lumMod val="65000"/>
                    <a:lumOff val="35000"/>
                  </a:schemeClr>
                </a:solidFill>
              </a:rPr>
              <a:t>工业物联网强调节点“一直在线”，但是，普通的物联网节点失效、频繁加入退出网络是司空见惯的事情，容易产生消耗大量网络带宽的网络震荡，甚至出现“网络割裂”的现象。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组合 3"/>
          <p:cNvGrpSpPr/>
          <p:nvPr/>
        </p:nvGrpSpPr>
        <p:grpSpPr>
          <a:xfrm>
            <a:off x="6348415" y="1608521"/>
            <a:ext cx="1871667" cy="4572761"/>
            <a:chOff x="-1" y="-2"/>
            <a:chExt cx="1871666" cy="4572760"/>
          </a:xfrm>
        </p:grpSpPr>
        <p:sp>
          <p:nvSpPr>
            <p:cNvPr id="483" name="矩形 4"/>
            <p:cNvSpPr/>
            <p:nvPr/>
          </p:nvSpPr>
          <p:spPr>
            <a:xfrm>
              <a:off x="-1" y="-2"/>
              <a:ext cx="1871666" cy="4572760"/>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84" name="流程图: 联系 5"/>
            <p:cNvSpPr/>
            <p:nvPr/>
          </p:nvSpPr>
          <p:spPr>
            <a:xfrm>
              <a:off x="557211" y="257175"/>
              <a:ext cx="757243" cy="757243"/>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grpSp>
        <p:nvGrpSpPr>
          <p:cNvPr id="490" name="组合 8"/>
          <p:cNvGrpSpPr/>
          <p:nvPr/>
        </p:nvGrpSpPr>
        <p:grpSpPr>
          <a:xfrm>
            <a:off x="3676263" y="1608518"/>
            <a:ext cx="1871667" cy="4573098"/>
            <a:chOff x="-1" y="-2"/>
            <a:chExt cx="1871666" cy="4573097"/>
          </a:xfrm>
        </p:grpSpPr>
        <p:sp>
          <p:nvSpPr>
            <p:cNvPr id="487" name="矩形 9"/>
            <p:cNvSpPr/>
            <p:nvPr/>
          </p:nvSpPr>
          <p:spPr>
            <a:xfrm>
              <a:off x="-1" y="-2"/>
              <a:ext cx="1871666" cy="4573097"/>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88" name="流程图: 联系 10"/>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grpSp>
        <p:nvGrpSpPr>
          <p:cNvPr id="494" name="组合 14"/>
          <p:cNvGrpSpPr/>
          <p:nvPr/>
        </p:nvGrpSpPr>
        <p:grpSpPr>
          <a:xfrm>
            <a:off x="9020568" y="1608518"/>
            <a:ext cx="1871662" cy="4573098"/>
            <a:chOff x="0" y="-2"/>
            <a:chExt cx="1871661" cy="4573097"/>
          </a:xfrm>
        </p:grpSpPr>
        <p:sp>
          <p:nvSpPr>
            <p:cNvPr id="491" name="矩形 15"/>
            <p:cNvSpPr/>
            <p:nvPr/>
          </p:nvSpPr>
          <p:spPr>
            <a:xfrm>
              <a:off x="0" y="-2"/>
              <a:ext cx="1871661" cy="4573097"/>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92" name="流程图: 联系 16"/>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grpSp>
        <p:nvGrpSpPr>
          <p:cNvPr id="498" name="组合 20"/>
          <p:cNvGrpSpPr/>
          <p:nvPr/>
        </p:nvGrpSpPr>
        <p:grpSpPr>
          <a:xfrm>
            <a:off x="1004109" y="1608519"/>
            <a:ext cx="1871669" cy="4592258"/>
            <a:chOff x="-2" y="-1"/>
            <a:chExt cx="1871667" cy="4592256"/>
          </a:xfrm>
        </p:grpSpPr>
        <p:sp>
          <p:nvSpPr>
            <p:cNvPr id="495" name="矩形 21"/>
            <p:cNvSpPr/>
            <p:nvPr/>
          </p:nvSpPr>
          <p:spPr>
            <a:xfrm>
              <a:off x="-2" y="-1"/>
              <a:ext cx="1871667" cy="4592256"/>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96" name="流程图: 联系 22"/>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sp>
        <p:nvSpPr>
          <p:cNvPr id="506" name="文本框 2"/>
          <p:cNvSpPr/>
          <p:nvPr/>
        </p:nvSpPr>
        <p:spPr>
          <a:xfrm>
            <a:off x="647698" y="596898"/>
            <a:ext cx="3192537" cy="523216"/>
          </a:xfrm>
          <a:prstGeom prst="rect">
            <a:avLst/>
          </a:prstGeom>
          <a:ln w="12700">
            <a:miter lim="400000"/>
          </a:ln>
        </p:spPr>
        <p:txBody>
          <a:bodyPr wrap="none" lIns="45718" tIns="45718" rIns="45718" bIns="45718">
            <a:spAutoFit/>
          </a:bodyPr>
          <a:lstStyle>
            <a:lvl1pPr>
              <a:defRPr sz="24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cs typeface="冬青黑体简体中文 W6"/>
                <a:sym typeface="冬青黑体简体中文 W6"/>
              </a:rPr>
              <a:t>ITC</a:t>
            </a:r>
            <a:r>
              <a:rPr lang="zh-CN" altLang="en-US" sz="2800" dirty="0">
                <a:cs typeface="冬青黑体简体中文 W6"/>
                <a:sym typeface="冬青黑体简体中文 W6"/>
              </a:rPr>
              <a:t>万物链四大技术</a:t>
            </a:r>
            <a:endParaRPr sz="2800" dirty="0">
              <a:latin typeface="微软雅黑" panose="020B0503020204020204" charset="-122"/>
              <a:ea typeface="微软雅黑" panose="020B0503020204020204" charset="-122"/>
              <a:cs typeface="冬青黑体简体中文 W6"/>
              <a:sym typeface="冬青黑体简体中文 W6"/>
            </a:endParaRPr>
          </a:p>
        </p:txBody>
      </p:sp>
      <p:sp>
        <p:nvSpPr>
          <p:cNvPr id="507" name="矩形 1"/>
          <p:cNvSpPr/>
          <p:nvPr/>
        </p:nvSpPr>
        <p:spPr>
          <a:xfrm>
            <a:off x="1087798" y="2753277"/>
            <a:ext cx="1721787" cy="2673985"/>
          </a:xfrm>
          <a:prstGeom prst="rect">
            <a:avLst/>
          </a:prstGeom>
          <a:ln w="12700">
            <a:miter lim="400000"/>
          </a:ln>
        </p:spPr>
        <p:txBody>
          <a:bodyPr lIns="45718" tIns="45718" rIns="45718" bIns="45718">
            <a:spAutoFit/>
          </a:bodyPr>
          <a:lstStyle>
            <a:lvl1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lumMod val="65000"/>
                    <a:lumOff val="35000"/>
                  </a:schemeClr>
                </a:solidFill>
              </a:rPr>
              <a:t>对于资源消耗，使用超级投票的共识机制</a:t>
            </a:r>
            <a:r>
              <a:rPr lang="en-US" altLang="zh-CN" dirty="0">
                <a:solidFill>
                  <a:schemeClr val="tx1">
                    <a:lumMod val="65000"/>
                    <a:lumOff val="35000"/>
                  </a:schemeClr>
                </a:solidFill>
              </a:rPr>
              <a:t>SPBFT</a:t>
            </a:r>
            <a:r>
              <a:rPr lang="zh-CN" altLang="en-US" dirty="0">
                <a:solidFill>
                  <a:schemeClr val="tx1">
                    <a:lumMod val="65000"/>
                    <a:lumOff val="35000"/>
                  </a:schemeClr>
                </a:solidFill>
              </a:rPr>
              <a:t>，减少资源消耗的通知，还能有效提升交易速度，降低交易延时。当然，在节点的扩展性方面，会有一定损耗，在面向具体场景的时候通过权重进行调整。</a:t>
            </a:r>
            <a:endParaRPr dirty="0">
              <a:solidFill>
                <a:schemeClr val="tx1">
                  <a:lumMod val="65000"/>
                  <a:lumOff val="35000"/>
                </a:schemeClr>
              </a:solidFill>
            </a:endParaRPr>
          </a:p>
        </p:txBody>
      </p:sp>
      <p:sp>
        <p:nvSpPr>
          <p:cNvPr id="508" name="矩形 29"/>
          <p:cNvSpPr/>
          <p:nvPr/>
        </p:nvSpPr>
        <p:spPr>
          <a:xfrm>
            <a:off x="3733039" y="2779211"/>
            <a:ext cx="1721787" cy="3172788"/>
          </a:xfrm>
          <a:prstGeom prst="rect">
            <a:avLst/>
          </a:prstGeom>
          <a:ln w="12700">
            <a:miter lim="400000"/>
          </a:ln>
        </p:spPr>
        <p:txBody>
          <a:bodyPr lIns="45718" tIns="45718" rIns="45718" bIns="45718">
            <a:spAutoFit/>
          </a:bodyPr>
          <a:lstStyle/>
          <a:p>
            <a: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solidFill>
                  <a:schemeClr val="tx1">
                    <a:lumMod val="65000"/>
                    <a:lumOff val="35000"/>
                  </a:schemeClr>
                </a:solidFill>
              </a:rPr>
              <a:t>对于数据膨胀，使用简单支付交易方式</a:t>
            </a:r>
            <a:r>
              <a:rPr lang="en-US" altLang="zh-CN" dirty="0">
                <a:solidFill>
                  <a:schemeClr val="tx1">
                    <a:lumMod val="65000"/>
                    <a:lumOff val="35000"/>
                  </a:schemeClr>
                </a:solidFill>
              </a:rPr>
              <a:t>(SPV)</a:t>
            </a:r>
            <a:r>
              <a:rPr lang="zh-CN" altLang="en-US" dirty="0">
                <a:solidFill>
                  <a:schemeClr val="tx1">
                    <a:lumMod val="65000"/>
                    <a:lumOff val="35000"/>
                  </a:schemeClr>
                </a:solidFill>
              </a:rPr>
              <a:t>，通过默克尔树对交易记录进行压缩。在系统架构上，支持重型节点和轻型节点。重型节点存储区块链的全量数据，轻型节点只存储默克尔树根节点的</a:t>
            </a:r>
            <a:r>
              <a:rPr lang="en-US" altLang="zh-CN" dirty="0">
                <a:solidFill>
                  <a:schemeClr val="tx1">
                    <a:lumMod val="65000"/>
                    <a:lumOff val="35000"/>
                  </a:schemeClr>
                </a:solidFill>
              </a:rPr>
              <a:t>256</a:t>
            </a:r>
            <a:r>
              <a:rPr lang="zh-CN" altLang="en-US" dirty="0">
                <a:solidFill>
                  <a:schemeClr val="tx1">
                    <a:lumMod val="65000"/>
                    <a:lumOff val="35000"/>
                  </a:schemeClr>
                </a:solidFill>
              </a:rPr>
              <a:t>哈希值，只做校验工作。</a:t>
            </a:r>
            <a:endParaRPr dirty="0" err="1">
              <a:solidFill>
                <a:schemeClr val="tx1">
                  <a:lumMod val="65000"/>
                  <a:lumOff val="35000"/>
                </a:schemeClr>
              </a:solidFill>
            </a:endParaRPr>
          </a:p>
        </p:txBody>
      </p:sp>
      <p:sp>
        <p:nvSpPr>
          <p:cNvPr id="509" name="矩形 30"/>
          <p:cNvSpPr/>
          <p:nvPr/>
        </p:nvSpPr>
        <p:spPr>
          <a:xfrm>
            <a:off x="6409400" y="2765157"/>
            <a:ext cx="1810682" cy="2244090"/>
          </a:xfrm>
          <a:prstGeom prst="rect">
            <a:avLst/>
          </a:prstGeom>
          <a:ln w="12700">
            <a:miter lim="400000"/>
          </a:ln>
        </p:spPr>
        <p:txBody>
          <a:bodyPr wrap="square" lIns="45718" tIns="45718" rIns="45718" bIns="45718">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lumMod val="65000"/>
                    <a:lumOff val="35000"/>
                  </a:schemeClr>
                </a:solidFill>
              </a:rPr>
              <a:t>采用有向非循环图（</a:t>
            </a:r>
            <a:r>
              <a:rPr lang="en-US" altLang="zh-CN" dirty="0">
                <a:solidFill>
                  <a:schemeClr val="tx1">
                    <a:lumMod val="65000"/>
                    <a:lumOff val="35000"/>
                  </a:schemeClr>
                </a:solidFill>
              </a:rPr>
              <a:t>DAG</a:t>
            </a:r>
            <a:r>
              <a:rPr lang="zh-CN" altLang="en-US" dirty="0">
                <a:solidFill>
                  <a:schemeClr val="tx1">
                    <a:lumMod val="65000"/>
                    <a:lumOff val="35000"/>
                  </a:schemeClr>
                </a:solidFill>
              </a:rPr>
              <a:t>）的数据结构解决性能问题，一方面提升交易性能，另一方面，也具有抗量子攻击的特性。同时</a:t>
            </a:r>
            <a:r>
              <a:rPr lang="en-US" altLang="zh-CN" dirty="0" err="1">
                <a:solidFill>
                  <a:schemeClr val="tx1">
                    <a:lumMod val="65000"/>
                    <a:lumOff val="35000"/>
                  </a:schemeClr>
                </a:solidFill>
              </a:rPr>
              <a:t>Lisk</a:t>
            </a:r>
            <a:r>
              <a:rPr lang="zh-CN" altLang="en-US" dirty="0">
                <a:solidFill>
                  <a:schemeClr val="tx1">
                    <a:lumMod val="65000"/>
                    <a:lumOff val="35000"/>
                  </a:schemeClr>
                </a:solidFill>
              </a:rPr>
              <a:t>采用主链</a:t>
            </a:r>
            <a:r>
              <a:rPr lang="en-US" altLang="zh-CN" dirty="0">
                <a:solidFill>
                  <a:schemeClr val="tx1">
                    <a:lumMod val="65000"/>
                    <a:lumOff val="35000"/>
                  </a:schemeClr>
                </a:solidFill>
              </a:rPr>
              <a:t>-</a:t>
            </a:r>
            <a:r>
              <a:rPr lang="zh-CN" altLang="en-US" dirty="0">
                <a:solidFill>
                  <a:schemeClr val="tx1">
                    <a:lumMod val="65000"/>
                    <a:lumOff val="35000"/>
                  </a:schemeClr>
                </a:solidFill>
              </a:rPr>
              <a:t>侧链等跨链技术，进行划区划片管理，能大幅度提高性能。</a:t>
            </a:r>
            <a:endParaRPr dirty="0">
              <a:solidFill>
                <a:schemeClr val="tx1">
                  <a:lumMod val="65000"/>
                  <a:lumOff val="35000"/>
                </a:schemeClr>
              </a:solidFill>
            </a:endParaRPr>
          </a:p>
        </p:txBody>
      </p:sp>
      <p:sp>
        <p:nvSpPr>
          <p:cNvPr id="510" name="矩形 31"/>
          <p:cNvSpPr/>
          <p:nvPr/>
        </p:nvSpPr>
        <p:spPr>
          <a:xfrm>
            <a:off x="9093379" y="2773962"/>
            <a:ext cx="1721787" cy="1598295"/>
          </a:xfrm>
          <a:prstGeom prst="rect">
            <a:avLst/>
          </a:prstGeom>
          <a:ln w="12700">
            <a:miter lim="400000"/>
          </a:ln>
        </p:spPr>
        <p:txBody>
          <a:bodyPr lIns="45718" tIns="45718" rIns="45718" bIns="45718">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lumMod val="65000"/>
                    <a:lumOff val="35000"/>
                  </a:schemeClr>
                </a:solidFill>
              </a:rPr>
              <a:t>利用多个</a:t>
            </a:r>
            <a:r>
              <a:rPr lang="en-US" altLang="zh-CN" dirty="0">
                <a:solidFill>
                  <a:schemeClr val="tx1">
                    <a:lumMod val="65000"/>
                    <a:lumOff val="35000"/>
                  </a:schemeClr>
                </a:solidFill>
              </a:rPr>
              <a:t>CPS</a:t>
            </a:r>
            <a:r>
              <a:rPr lang="zh-CN" altLang="en-US" dirty="0">
                <a:solidFill>
                  <a:schemeClr val="tx1">
                    <a:lumMod val="65000"/>
                    <a:lumOff val="35000"/>
                  </a:schemeClr>
                </a:solidFill>
              </a:rPr>
              <a:t>集群来完成分区容忍，承受可能存在的网络割裂，同时在系统设计时支持链上链下交易，尤其是离线的交易。</a:t>
            </a:r>
            <a:endParaRPr lang="en-US" dirty="0">
              <a:solidFill>
                <a:schemeClr val="tx1">
                  <a:lumMod val="65000"/>
                  <a:lumOff val="35000"/>
                </a:schemeClr>
              </a:solidFill>
            </a:endParaRPr>
          </a:p>
        </p:txBody>
      </p:sp>
      <p:sp>
        <p:nvSpPr>
          <p:cNvPr id="2" name="矩形 1"/>
          <p:cNvSpPr/>
          <p:nvPr/>
        </p:nvSpPr>
        <p:spPr>
          <a:xfrm>
            <a:off x="1572628" y="2059653"/>
            <a:ext cx="752129" cy="369332"/>
          </a:xfrm>
          <a:prstGeom prst="rect">
            <a:avLst/>
          </a:prstGeom>
        </p:spPr>
        <p:txBody>
          <a:bodyPr wrap="none">
            <a:spAutoFit/>
          </a:bodyPr>
          <a:lstStyle/>
          <a:p>
            <a:r>
              <a:rPr lang="en-US" altLang="zh-CN" dirty="0">
                <a:solidFill>
                  <a:schemeClr val="bg1"/>
                </a:solidFill>
                <a:cs typeface="冬青黑体简体中文 W6"/>
                <a:sym typeface="冬青黑体简体中文 W6"/>
              </a:rPr>
              <a:t>SPBFT</a:t>
            </a:r>
            <a:endParaRPr lang="zh-CN" altLang="en-US" dirty="0">
              <a:solidFill>
                <a:schemeClr val="bg1"/>
              </a:solidFill>
            </a:endParaRPr>
          </a:p>
        </p:txBody>
      </p:sp>
      <p:sp>
        <p:nvSpPr>
          <p:cNvPr id="31" name="矩形 30"/>
          <p:cNvSpPr/>
          <p:nvPr/>
        </p:nvSpPr>
        <p:spPr>
          <a:xfrm>
            <a:off x="4323665" y="2053114"/>
            <a:ext cx="540533" cy="369332"/>
          </a:xfrm>
          <a:prstGeom prst="rect">
            <a:avLst/>
          </a:prstGeom>
        </p:spPr>
        <p:txBody>
          <a:bodyPr wrap="none">
            <a:spAutoFit/>
          </a:bodyPr>
          <a:lstStyle/>
          <a:p>
            <a:r>
              <a:rPr lang="en-US" altLang="zh-CN" dirty="0">
                <a:solidFill>
                  <a:schemeClr val="bg1"/>
                </a:solidFill>
                <a:cs typeface="冬青黑体简体中文 W6"/>
                <a:sym typeface="冬青黑体简体中文 W6"/>
              </a:rPr>
              <a:t>SPV</a:t>
            </a:r>
            <a:endParaRPr lang="zh-CN" altLang="en-US" dirty="0">
              <a:solidFill>
                <a:schemeClr val="bg1"/>
              </a:solidFill>
            </a:endParaRPr>
          </a:p>
        </p:txBody>
      </p:sp>
      <p:sp>
        <p:nvSpPr>
          <p:cNvPr id="32" name="矩形 31"/>
          <p:cNvSpPr/>
          <p:nvPr/>
        </p:nvSpPr>
        <p:spPr>
          <a:xfrm>
            <a:off x="6981120" y="1921150"/>
            <a:ext cx="599440" cy="645160"/>
          </a:xfrm>
          <a:prstGeom prst="rect">
            <a:avLst/>
          </a:prstGeom>
        </p:spPr>
        <p:txBody>
          <a:bodyPr wrap="none">
            <a:spAutoFit/>
          </a:bodyPr>
          <a:lstStyle/>
          <a:p>
            <a:r>
              <a:rPr lang="en-US" altLang="zh-CN" dirty="0">
                <a:solidFill>
                  <a:schemeClr val="bg1"/>
                </a:solidFill>
                <a:cs typeface="冬青黑体简体中文 W6"/>
                <a:sym typeface="冬青黑体简体中文 W6"/>
              </a:rPr>
              <a:t>DAG</a:t>
            </a:r>
          </a:p>
          <a:p>
            <a:r>
              <a:rPr lang="en-US" dirty="0">
                <a:solidFill>
                  <a:schemeClr val="bg1"/>
                </a:solidFill>
                <a:cs typeface="冬青黑体简体中文 W6"/>
                <a:sym typeface="冬青黑体简体中文 W6"/>
              </a:rPr>
              <a:t>L</a:t>
            </a:r>
            <a:r>
              <a:rPr lang="en-US" altLang="zh-CN" dirty="0" err="1">
                <a:solidFill>
                  <a:schemeClr val="bg1"/>
                </a:solidFill>
                <a:cs typeface="冬青黑体简体中文 W6"/>
                <a:sym typeface="冬青黑体简体中文 W6"/>
              </a:rPr>
              <a:t>isk</a:t>
            </a:r>
            <a:endParaRPr lang="zh-CN" altLang="en-US" dirty="0">
              <a:solidFill>
                <a:schemeClr val="bg1"/>
              </a:solidFill>
            </a:endParaRPr>
          </a:p>
        </p:txBody>
      </p:sp>
      <p:sp>
        <p:nvSpPr>
          <p:cNvPr id="33" name="矩形 32"/>
          <p:cNvSpPr/>
          <p:nvPr/>
        </p:nvSpPr>
        <p:spPr>
          <a:xfrm>
            <a:off x="9670856" y="2054040"/>
            <a:ext cx="532518" cy="369332"/>
          </a:xfrm>
          <a:prstGeom prst="rect">
            <a:avLst/>
          </a:prstGeom>
        </p:spPr>
        <p:txBody>
          <a:bodyPr wrap="none">
            <a:spAutoFit/>
          </a:bodyPr>
          <a:lstStyle/>
          <a:p>
            <a:r>
              <a:rPr lang="en-US" altLang="zh-CN" dirty="0">
                <a:solidFill>
                  <a:schemeClr val="bg1"/>
                </a:solidFill>
                <a:cs typeface="冬青黑体简体中文 W6"/>
                <a:sym typeface="冬青黑体简体中文 W6"/>
              </a:rPr>
              <a:t>CPS</a:t>
            </a:r>
            <a:endParaRPr lang="zh-CN" altLang="en-US" dirty="0">
              <a:solidFill>
                <a:schemeClr val="bg1"/>
              </a:solidFill>
            </a:endParaRPr>
          </a:p>
        </p:txBody>
      </p:sp>
      <p:sp>
        <p:nvSpPr>
          <p:cNvPr id="23" name="直接连接符 15"/>
          <p:cNvSpPr/>
          <p:nvPr/>
        </p:nvSpPr>
        <p:spPr>
          <a:xfrm>
            <a:off x="736711" y="114632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le 2"/>
          <p:cNvSpPr/>
          <p:nvPr/>
        </p:nvSpPr>
        <p:spPr>
          <a:xfrm>
            <a:off x="915825" y="579489"/>
            <a:ext cx="6381757" cy="523216"/>
          </a:xfrm>
          <a:prstGeom prst="rect">
            <a:avLst/>
          </a:prstGeom>
          <a:ln w="12700">
            <a:miter lim="400000"/>
          </a:ln>
        </p:spPr>
        <p:txBody>
          <a:bodyPr lIns="45718" tIns="45718" rIns="45718" bIns="45718" anchor="ctr">
            <a:spAutoFit/>
          </a:bodyPr>
          <a:lstStyle>
            <a:lvl1pPr>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cs typeface="冬青黑体简体中文 W6"/>
                <a:sym typeface="冬青黑体简体中文 W6"/>
              </a:rPr>
              <a:t>ITC</a:t>
            </a:r>
            <a:r>
              <a:rPr lang="zh-CN" altLang="en-US" sz="2800" dirty="0">
                <a:latin typeface="微软雅黑" panose="020B0503020204020204" charset="-122"/>
                <a:ea typeface="微软雅黑" panose="020B0503020204020204" charset="-122"/>
                <a:cs typeface="冬青黑体简体中文 W6"/>
                <a:sym typeface="冬青黑体简体中文 W6"/>
              </a:rPr>
              <a:t>万物链性能分析</a:t>
            </a:r>
            <a:endParaRPr sz="2800" dirty="0">
              <a:latin typeface="微软雅黑" panose="020B0503020204020204" charset="-122"/>
              <a:ea typeface="微软雅黑" panose="020B0503020204020204" charset="-122"/>
              <a:cs typeface="冬青黑体简体中文 W6"/>
              <a:sym typeface="冬青黑体简体中文 W6"/>
            </a:endParaRPr>
          </a:p>
        </p:txBody>
      </p:sp>
      <p:sp>
        <p:nvSpPr>
          <p:cNvPr id="327" name="直接连接符 97"/>
          <p:cNvSpPr/>
          <p:nvPr/>
        </p:nvSpPr>
        <p:spPr>
          <a:xfrm>
            <a:off x="983594" y="1172691"/>
            <a:ext cx="8803625" cy="1"/>
          </a:xfrm>
          <a:prstGeom prst="line">
            <a:avLst/>
          </a:prstGeom>
          <a:ln w="6350">
            <a:solidFill>
              <a:srgbClr val="969696"/>
            </a:solidFill>
            <a:miter/>
          </a:ln>
        </p:spPr>
        <p:txBody>
          <a:bodyPr lIns="45718" tIns="45718" rIns="45718" bIns="45718"/>
          <a:lstStyle/>
          <a:p>
            <a:endParaRPr/>
          </a:p>
        </p:txBody>
      </p:sp>
      <p:pic>
        <p:nvPicPr>
          <p:cNvPr id="5" name="图片 4"/>
          <p:cNvPicPr>
            <a:picLocks noChangeAspect="1"/>
          </p:cNvPicPr>
          <p:nvPr/>
        </p:nvPicPr>
        <p:blipFill>
          <a:blip r:embed="rId3"/>
          <a:stretch>
            <a:fillRect/>
          </a:stretch>
        </p:blipFill>
        <p:spPr>
          <a:xfrm>
            <a:off x="0" y="1852246"/>
            <a:ext cx="12192000" cy="5005754"/>
          </a:xfrm>
          <a:prstGeom prst="rect">
            <a:avLst/>
          </a:prstGeom>
        </p:spPr>
      </p:pic>
      <p:sp>
        <p:nvSpPr>
          <p:cNvPr id="6" name="矩形 5"/>
          <p:cNvSpPr/>
          <p:nvPr/>
        </p:nvSpPr>
        <p:spPr>
          <a:xfrm>
            <a:off x="915825" y="1172691"/>
            <a:ext cx="9579303" cy="645160"/>
          </a:xfrm>
          <a:prstGeom prst="rect">
            <a:avLst/>
          </a:prstGeom>
        </p:spPr>
        <p:txBody>
          <a:bodyPr wrap="square">
            <a:spAutoFit/>
          </a:bodyPr>
          <a:lstStyle/>
          <a:p>
            <a:pPr fontAlgn="base"/>
            <a:r>
              <a:rPr lang="zh-CN" altLang="en-US" dirty="0">
                <a:latin typeface="微软雅黑" panose="020B0503020204020204" charset="-122"/>
                <a:ea typeface="微软雅黑" panose="020B0503020204020204" charset="-122"/>
              </a:rPr>
              <a:t>交易确认时间上：</a:t>
            </a:r>
            <a:r>
              <a:rPr lang="en-US" altLang="zh-CN" dirty="0">
                <a:latin typeface="微软雅黑" panose="020B0503020204020204" charset="-122"/>
                <a:ea typeface="微软雅黑" panose="020B0503020204020204" charset="-122"/>
              </a:rPr>
              <a:t>bitcoin</a:t>
            </a:r>
            <a:r>
              <a:rPr lang="zh-CN" altLang="en-US" dirty="0">
                <a:latin typeface="微软雅黑" panose="020B0503020204020204" charset="-122"/>
                <a:ea typeface="微软雅黑" panose="020B0503020204020204" charset="-122"/>
              </a:rPr>
              <a:t>确认时间在</a:t>
            </a:r>
            <a:r>
              <a:rPr lang="en-US" altLang="zh-CN" dirty="0">
                <a:latin typeface="微软雅黑" panose="020B0503020204020204" charset="-122"/>
                <a:ea typeface="微软雅黑" panose="020B0503020204020204" charset="-122"/>
              </a:rPr>
              <a:t>10</a:t>
            </a:r>
            <a:r>
              <a:rPr lang="zh-CN" altLang="en-US" dirty="0">
                <a:latin typeface="微软雅黑" panose="020B0503020204020204" charset="-122"/>
                <a:ea typeface="微软雅黑" panose="020B0503020204020204" charset="-122"/>
              </a:rPr>
              <a:t>分钟左右，以太坊确认时间在</a:t>
            </a:r>
            <a:r>
              <a:rPr lang="en-US" altLang="zh-CN" dirty="0">
                <a:latin typeface="微软雅黑" panose="020B0503020204020204" charset="-122"/>
                <a:ea typeface="微软雅黑" panose="020B0503020204020204" charset="-122"/>
              </a:rPr>
              <a:t>10</a:t>
            </a:r>
            <a:r>
              <a:rPr lang="zh-CN" altLang="en-US" dirty="0">
                <a:latin typeface="微软雅黑" panose="020B0503020204020204" charset="-122"/>
                <a:ea typeface="微软雅黑" panose="020B0503020204020204" charset="-122"/>
              </a:rPr>
              <a:t>秒左右，万物链</a:t>
            </a:r>
            <a:r>
              <a:rPr lang="en-US" altLang="zh-CN" dirty="0">
                <a:latin typeface="微软雅黑" panose="020B0503020204020204" charset="-122"/>
                <a:ea typeface="微软雅黑" panose="020B0503020204020204" charset="-122"/>
              </a:rPr>
              <a:t>ITC</a:t>
            </a:r>
            <a:r>
              <a:rPr lang="zh-CN" altLang="en-US" dirty="0">
                <a:solidFill>
                  <a:srgbClr val="FF0000"/>
                </a:solidFill>
                <a:latin typeface="微软雅黑" panose="020B0503020204020204" charset="-122"/>
                <a:ea typeface="微软雅黑" panose="020B0503020204020204" charset="-122"/>
              </a:rPr>
              <a:t>确认时间在毫秒级</a:t>
            </a:r>
            <a:r>
              <a:rPr lang="zh-CN" altLang="en-US" dirty="0">
                <a:latin typeface="微软雅黑" panose="020B0503020204020204" charset="-122"/>
                <a:ea typeface="微软雅黑" panose="020B0503020204020204" charset="-122"/>
              </a:rPr>
              <a:t>。</a:t>
            </a:r>
            <a:endParaRPr lang="zh-CN" altLang="en-US" b="1" dirty="0">
              <a:solidFill>
                <a:srgbClr val="333333"/>
              </a:solidFill>
              <a:latin typeface="微软雅黑" panose="020B0503020204020204" charset="-122"/>
              <a:ea typeface="微软雅黑" panose="020B050302020402020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万物链代币的共识机制"/>
          <p:cNvSpPr>
            <a:spLocks noGrp="1"/>
          </p:cNvSpPr>
          <p:nvPr>
            <p:ph type="title"/>
          </p:nvPr>
        </p:nvSpPr>
        <p:spPr>
          <a:xfrm>
            <a:off x="736711" y="155314"/>
            <a:ext cx="4689636" cy="903635"/>
          </a:xfrm>
          <a:prstGeom prst="rect">
            <a:avLst/>
          </a:prstGeom>
        </p:spPr>
        <p:txBody>
          <a:bodyPr>
            <a:normAutofit/>
          </a:bodyPr>
          <a:lstStyle>
            <a:lvl1pPr>
              <a:defRPr sz="18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cs typeface="冬青黑体简体中文 W6"/>
                <a:sym typeface="冬青黑体简体中文 W6"/>
              </a:rPr>
              <a:t>ITC</a:t>
            </a:r>
            <a:r>
              <a:rPr lang="zh-CN" altLang="en-US" sz="2800" dirty="0">
                <a:cs typeface="冬青黑体简体中文 W6"/>
                <a:sym typeface="冬青黑体简体中文 W6"/>
              </a:rPr>
              <a:t>万物链执行效率性能分析</a:t>
            </a:r>
            <a:endParaRPr sz="2800" dirty="0">
              <a:latin typeface="微软雅黑" panose="020B0503020204020204" charset="-122"/>
              <a:ea typeface="微软雅黑" panose="020B0503020204020204" charset="-122"/>
              <a:cs typeface="冬青黑体简体中文 W6"/>
              <a:sym typeface="冬青黑体简体中文 W6"/>
            </a:endParaRPr>
          </a:p>
        </p:txBody>
      </p:sp>
      <p:pic>
        <p:nvPicPr>
          <p:cNvPr id="11" name="Picture 2" descr="D:\项目\万物链\PPT图片\微信图片_2017062711170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851" y="1308299"/>
            <a:ext cx="8412480" cy="5546979"/>
          </a:xfrm>
          <a:prstGeom prst="rect">
            <a:avLst/>
          </a:prstGeom>
          <a:noFill/>
          <a:extLst>
            <a:ext uri="{909E8E84-426E-40DD-AFC4-6F175D3DCCD1}">
              <a14:hiddenFill xmlns:a14="http://schemas.microsoft.com/office/drawing/2010/main">
                <a:solidFill>
                  <a:srgbClr val="FFFFFF"/>
                </a:solidFill>
              </a14:hiddenFill>
            </a:ext>
          </a:extLst>
        </p:spPr>
      </p:pic>
      <p:sp>
        <p:nvSpPr>
          <p:cNvPr id="4" name="直接连接符 15"/>
          <p:cNvSpPr/>
          <p:nvPr/>
        </p:nvSpPr>
        <p:spPr>
          <a:xfrm>
            <a:off x="736711" y="105894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2" name="矩形 1"/>
          <p:cNvSpPr/>
          <p:nvPr/>
        </p:nvSpPr>
        <p:spPr>
          <a:xfrm>
            <a:off x="7348855" y="2064385"/>
            <a:ext cx="1374775" cy="367030"/>
          </a:xfrm>
          <a:prstGeom prst="rect">
            <a:avLst/>
          </a:prstGeom>
          <a:noFill/>
          <a:ln>
            <a:solidFill>
              <a:srgbClr val="FFC00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D:\项目\万物链\PPT图片\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1" y="322097"/>
            <a:ext cx="4277531" cy="46539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项目\万物链\PPT图片\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955" y="1116288"/>
            <a:ext cx="2883946" cy="3137733"/>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descr="59239b8c5e28d_1024"/>
          <p:cNvPicPr>
            <a:picLocks noChangeAspect="1"/>
          </p:cNvPicPr>
          <p:nvPr/>
        </p:nvPicPr>
        <p:blipFill>
          <a:blip r:embed="rId5"/>
          <a:stretch>
            <a:fillRect/>
          </a:stretch>
        </p:blipFill>
        <p:spPr>
          <a:xfrm>
            <a:off x="3176036" y="1793494"/>
            <a:ext cx="770098" cy="712856"/>
          </a:xfrm>
          <a:prstGeom prst="rect">
            <a:avLst/>
          </a:prstGeom>
        </p:spPr>
      </p:pic>
      <p:pic>
        <p:nvPicPr>
          <p:cNvPr id="20" name="图片 19" descr="464_small_3a5dd7b12b1f4196af588a6f3ac72a47"/>
          <p:cNvPicPr>
            <a:picLocks noChangeAspect="1"/>
          </p:cNvPicPr>
          <p:nvPr/>
        </p:nvPicPr>
        <p:blipFill>
          <a:blip r:embed="rId6"/>
          <a:stretch>
            <a:fillRect/>
          </a:stretch>
        </p:blipFill>
        <p:spPr>
          <a:xfrm>
            <a:off x="1545040" y="1782736"/>
            <a:ext cx="464355" cy="711088"/>
          </a:xfrm>
          <a:prstGeom prst="rect">
            <a:avLst/>
          </a:prstGeom>
        </p:spPr>
      </p:pic>
      <p:pic>
        <p:nvPicPr>
          <p:cNvPr id="1028" name="Picture 4" descr="D:\项目\万物链\PPT图片\V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7209" y="2195889"/>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22311" y="4606719"/>
            <a:ext cx="2723823" cy="369332"/>
          </a:xfrm>
          <a:prstGeom prst="rect">
            <a:avLst/>
          </a:prstGeom>
        </p:spPr>
        <p:txBody>
          <a:bodyPr wrap="none">
            <a:spAutoFit/>
          </a:bodyPr>
          <a:lstStyle/>
          <a:p>
            <a:r>
              <a:rPr lang="zh-CN" altLang="en-US" b="1" dirty="0">
                <a:solidFill>
                  <a:schemeClr val="bg2">
                    <a:lumMod val="50000"/>
                  </a:schemeClr>
                </a:solidFill>
                <a:latin typeface="微软雅黑" panose="020B0503020204020204" charset="-122"/>
                <a:ea typeface="微软雅黑" panose="020B0503020204020204" charset="-122"/>
              </a:rPr>
              <a:t>传统区块链运行所需配置</a:t>
            </a:r>
            <a:endParaRPr lang="zh-CN" altLang="en-US" b="1" dirty="0"/>
          </a:p>
        </p:txBody>
      </p:sp>
      <p:sp>
        <p:nvSpPr>
          <p:cNvPr id="24" name="矩形 23"/>
          <p:cNvSpPr/>
          <p:nvPr/>
        </p:nvSpPr>
        <p:spPr>
          <a:xfrm>
            <a:off x="7641383" y="4606719"/>
            <a:ext cx="2262158" cy="369332"/>
          </a:xfrm>
          <a:prstGeom prst="rect">
            <a:avLst/>
          </a:prstGeom>
        </p:spPr>
        <p:txBody>
          <a:bodyPr wrap="none">
            <a:spAutoFit/>
          </a:bodyPr>
          <a:lstStyle/>
          <a:p>
            <a:r>
              <a:rPr lang="zh-CN" altLang="en-US" b="1" dirty="0">
                <a:solidFill>
                  <a:schemeClr val="bg2">
                    <a:lumMod val="50000"/>
                  </a:schemeClr>
                </a:solidFill>
                <a:latin typeface="微软雅黑" panose="020B0503020204020204" charset="-122"/>
                <a:ea typeface="微软雅黑" panose="020B0503020204020204" charset="-122"/>
              </a:rPr>
              <a:t>万物链运行所需配置</a:t>
            </a:r>
            <a:endParaRPr lang="zh-CN" altLang="en-US" b="1" dirty="0"/>
          </a:p>
        </p:txBody>
      </p:sp>
      <p:pic>
        <p:nvPicPr>
          <p:cNvPr id="1033" name="Picture 9" descr="D:\项目\万物链\logo\logo-black.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5468"/>
          <a:stretch>
            <a:fillRect/>
          </a:stretch>
        </p:blipFill>
        <p:spPr bwMode="auto">
          <a:xfrm>
            <a:off x="7641383" y="1351388"/>
            <a:ext cx="807994" cy="88421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00891" y="404754"/>
            <a:ext cx="5478419"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800" b="1" dirty="0">
                <a:latin typeface="微软雅黑" panose="020B0503020204020204" charset="-122"/>
                <a:ea typeface="微软雅黑" panose="020B0503020204020204" charset="-122"/>
                <a:cs typeface="微软雅黑" panose="020B0503020204020204" charset="-122"/>
              </a:rPr>
              <a:t>万物链和传统区块链运行配置对比</a:t>
            </a:r>
            <a:endParaRPr kumimoji="0" lang="zh-CN" altLang="en-US" sz="28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4" name="文本框 3"/>
          <p:cNvSpPr txBox="1"/>
          <p:nvPr/>
        </p:nvSpPr>
        <p:spPr>
          <a:xfrm>
            <a:off x="1266279" y="5304930"/>
            <a:ext cx="2370197" cy="95410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400" dirty="0">
                <a:solidFill>
                  <a:schemeClr val="tx2">
                    <a:lumMod val="50000"/>
                  </a:schemeClr>
                </a:solidFill>
                <a:latin typeface="微软雅黑" panose="020B0503020204020204" charset="-122"/>
                <a:ea typeface="微软雅黑" panose="020B0503020204020204" charset="-122"/>
              </a:rPr>
              <a:t>CPU</a:t>
            </a:r>
            <a:r>
              <a:rPr kumimoji="0" lang="en-US" altLang="zh-CN" sz="1400" b="0" i="0" u="none" strike="noStrike" cap="none" spc="0" normalizeH="0" baseline="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a:t>
            </a:r>
            <a:r>
              <a:rPr kumimoji="0" lang="zh-CN" altLang="en-US" sz="1400" b="0" i="0" u="none" strike="noStrike" cap="none" spc="0" normalizeH="0" baseline="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     </a:t>
            </a:r>
            <a:r>
              <a:rPr lang="zh-CN" altLang="en-US" sz="1400" dirty="0">
                <a:solidFill>
                  <a:schemeClr val="tx2">
                    <a:lumMod val="50000"/>
                  </a:schemeClr>
                </a:solidFill>
                <a:latin typeface="微软雅黑" panose="020B0503020204020204" charset="-122"/>
                <a:ea typeface="微软雅黑" panose="020B0503020204020204" charset="-122"/>
              </a:rPr>
              <a:t>酷睿</a:t>
            </a:r>
            <a:r>
              <a:rPr lang="en-US" altLang="zh-CN" sz="1400" dirty="0">
                <a:solidFill>
                  <a:schemeClr val="tx2">
                    <a:lumMod val="50000"/>
                  </a:schemeClr>
                </a:solidFill>
                <a:latin typeface="微软雅黑" panose="020B0503020204020204" charset="-122"/>
                <a:ea typeface="微软雅黑" panose="020B0503020204020204" charset="-122"/>
              </a:rPr>
              <a:t>4</a:t>
            </a:r>
            <a:r>
              <a:rPr lang="zh-CN" altLang="en-US" sz="1400" dirty="0">
                <a:solidFill>
                  <a:schemeClr val="tx2">
                    <a:lumMod val="50000"/>
                  </a:schemeClr>
                </a:solidFill>
                <a:latin typeface="微软雅黑" panose="020B0503020204020204" charset="-122"/>
                <a:ea typeface="微软雅黑" panose="020B0503020204020204" charset="-122"/>
              </a:rPr>
              <a:t>核</a:t>
            </a:r>
            <a:r>
              <a:rPr kumimoji="0" lang="en-US" altLang="zh-CN" sz="1400" b="0" i="0" u="none" strike="noStrike" cap="none" spc="0" normalizeH="0" baseline="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2.4GHz</a:t>
            </a:r>
            <a:endParaRPr lang="en-US" altLang="zh-CN" sz="1400" dirty="0">
              <a:solidFill>
                <a:schemeClr val="tx2">
                  <a:lumMod val="50000"/>
                </a:schemeClr>
              </a:solidFill>
              <a:latin typeface="微软雅黑" panose="020B0503020204020204" charset="-122"/>
              <a:ea typeface="微软雅黑" panose="020B0503020204020204" charset="-122"/>
            </a:endParaRPr>
          </a:p>
          <a:p>
            <a:pPr marL="0" marR="0" indent="0" algn="l" defTabSz="914400" rtl="0" fontAlgn="auto" latinLnBrk="0" hangingPunct="0">
              <a:lnSpc>
                <a:spcPct val="100000"/>
              </a:lnSpc>
              <a:spcBef>
                <a:spcPts val="0"/>
              </a:spcBef>
              <a:spcAft>
                <a:spcPts val="0"/>
              </a:spcAft>
              <a:buClrTx/>
              <a:buSzTx/>
              <a:buFontTx/>
              <a:buNone/>
            </a:pPr>
            <a:r>
              <a:rPr lang="en-US" altLang="zh-CN" sz="1400" dirty="0">
                <a:solidFill>
                  <a:schemeClr val="tx2">
                    <a:lumMod val="50000"/>
                  </a:schemeClr>
                </a:solidFill>
                <a:latin typeface="微软雅黑" panose="020B0503020204020204" charset="-122"/>
                <a:ea typeface="微软雅黑" panose="020B0503020204020204" charset="-122"/>
              </a:rPr>
              <a:t>RAM:</a:t>
            </a:r>
            <a:r>
              <a:rPr kumimoji="0" lang="zh-CN" altLang="en-US" sz="1400" b="0" i="0" u="none" strike="noStrike" cap="none" spc="0" normalizeH="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     </a:t>
            </a:r>
            <a:r>
              <a:rPr lang="en-US" altLang="zh-CN" sz="1400" dirty="0">
                <a:solidFill>
                  <a:schemeClr val="tx2">
                    <a:lumMod val="50000"/>
                  </a:schemeClr>
                </a:solidFill>
                <a:latin typeface="微软雅黑" panose="020B0503020204020204" charset="-122"/>
                <a:ea typeface="微软雅黑" panose="020B0503020204020204" charset="-122"/>
              </a:rPr>
              <a:t>8</a:t>
            </a:r>
            <a:r>
              <a:rPr kumimoji="0" lang="en-US" altLang="zh-CN" sz="1400" b="0" i="0" u="none" strike="noStrike" cap="none" spc="0" normalizeH="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G</a:t>
            </a:r>
            <a:r>
              <a:rPr kumimoji="0" lang="zh-CN" altLang="en-US" sz="1400" b="0" i="0" u="none" strike="noStrike" cap="none" spc="0" normalizeH="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 </a:t>
            </a:r>
            <a:r>
              <a:rPr kumimoji="0" lang="en-US" altLang="zh-CN" sz="1400" b="0" i="0" u="none" strike="noStrike" cap="none" spc="0" normalizeH="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RAM</a:t>
            </a:r>
          </a:p>
          <a:p>
            <a:pPr marL="0" marR="0" indent="0" algn="l" defTabSz="914400" rtl="0" fontAlgn="auto" latinLnBrk="0" hangingPunct="0">
              <a:lnSpc>
                <a:spcPct val="100000"/>
              </a:lnSpc>
              <a:spcBef>
                <a:spcPts val="0"/>
              </a:spcBef>
              <a:spcAft>
                <a:spcPts val="0"/>
              </a:spcAft>
              <a:buClrTx/>
              <a:buSzTx/>
              <a:buFontTx/>
              <a:buNone/>
            </a:pPr>
            <a:r>
              <a:rPr lang="zh-CN" altLang="en-US" sz="1400" dirty="0">
                <a:solidFill>
                  <a:schemeClr val="tx2">
                    <a:lumMod val="50000"/>
                  </a:schemeClr>
                </a:solidFill>
                <a:latin typeface="微软雅黑" panose="020B0503020204020204" charset="-122"/>
                <a:ea typeface="微软雅黑" panose="020B0503020204020204" charset="-122"/>
              </a:rPr>
              <a:t>硬盘</a:t>
            </a:r>
            <a:r>
              <a:rPr lang="en-US" altLang="zh-CN" sz="1400" baseline="0" dirty="0">
                <a:solidFill>
                  <a:schemeClr val="tx2">
                    <a:lumMod val="50000"/>
                  </a:schemeClr>
                </a:solidFill>
                <a:latin typeface="微软雅黑" panose="020B0503020204020204" charset="-122"/>
                <a:ea typeface="微软雅黑" panose="020B0503020204020204" charset="-122"/>
              </a:rPr>
              <a:t>:</a:t>
            </a:r>
            <a:r>
              <a:rPr lang="zh-CN" altLang="en-US" sz="1400" baseline="0" dirty="0">
                <a:solidFill>
                  <a:schemeClr val="tx2">
                    <a:lumMod val="50000"/>
                  </a:schemeClr>
                </a:solidFill>
                <a:latin typeface="微软雅黑" panose="020B0503020204020204" charset="-122"/>
                <a:ea typeface="微软雅黑" panose="020B0503020204020204" charset="-122"/>
              </a:rPr>
              <a:t>     </a:t>
            </a:r>
            <a:r>
              <a:rPr lang="en-US" altLang="zh-CN" sz="1400" baseline="0" dirty="0">
                <a:solidFill>
                  <a:schemeClr val="tx2">
                    <a:lumMod val="50000"/>
                  </a:schemeClr>
                </a:solidFill>
                <a:latin typeface="微软雅黑" panose="020B0503020204020204" charset="-122"/>
                <a:ea typeface="微软雅黑" panose="020B0503020204020204" charset="-122"/>
              </a:rPr>
              <a:t>1T</a:t>
            </a:r>
          </a:p>
          <a:p>
            <a:r>
              <a:rPr kumimoji="0" lang="zh-CN" altLang="en-US" sz="1400" b="0" i="0" u="none" strike="noStrike" cap="none" spc="0" normalizeH="0" baseline="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尺寸</a:t>
            </a:r>
            <a:r>
              <a:rPr kumimoji="0" lang="en-US" altLang="zh-CN" sz="1400" b="0" i="0" u="none" strike="noStrike" cap="none" spc="0" normalizeH="0" baseline="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a:t>
            </a:r>
            <a:r>
              <a:rPr kumimoji="0" lang="zh-CN" altLang="en-US" sz="1400" b="0" i="0" u="none" strike="noStrike" cap="none" spc="0" normalizeH="0" baseline="0" dirty="0">
                <a:ln>
                  <a:noFill/>
                </a:ln>
                <a:solidFill>
                  <a:schemeClr val="tx2">
                    <a:lumMod val="50000"/>
                  </a:schemeClr>
                </a:solidFill>
                <a:effectLst/>
                <a:uFillTx/>
                <a:latin typeface="微软雅黑" panose="020B0503020204020204" charset="-122"/>
                <a:ea typeface="微软雅黑" panose="020B0503020204020204" charset="-122"/>
                <a:sym typeface="Calibri" panose="020F0502020204030204"/>
              </a:rPr>
              <a:t>     </a:t>
            </a:r>
            <a:r>
              <a:rPr lang="en-US" altLang="zh-CN" sz="1400" dirty="0">
                <a:solidFill>
                  <a:schemeClr val="tx2">
                    <a:lumMod val="50000"/>
                  </a:schemeClr>
                </a:solidFill>
                <a:latin typeface="微软雅黑" panose="020B0503020204020204" charset="-122"/>
                <a:ea typeface="微软雅黑" panose="020B0503020204020204" charset="-122"/>
              </a:rPr>
              <a:t>180 mm x 200 mm</a:t>
            </a:r>
            <a:endParaRPr lang="zh-CN" altLang="en-US" sz="1400" dirty="0">
              <a:solidFill>
                <a:schemeClr val="tx2">
                  <a:lumMod val="50000"/>
                </a:schemeClr>
              </a:solidFill>
              <a:latin typeface="微软雅黑" panose="020B0503020204020204" charset="-122"/>
              <a:ea typeface="微软雅黑" panose="020B0503020204020204" charset="-122"/>
            </a:endParaRPr>
          </a:p>
        </p:txBody>
      </p:sp>
      <p:sp>
        <p:nvSpPr>
          <p:cNvPr id="7" name="文本框 6"/>
          <p:cNvSpPr txBox="1"/>
          <p:nvPr/>
        </p:nvSpPr>
        <p:spPr>
          <a:xfrm>
            <a:off x="7746754" y="5058708"/>
            <a:ext cx="2054405" cy="1200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altLang="zh-CN" sz="1600" dirty="0">
                <a:latin typeface="微软雅黑" panose="020B0503020204020204" charset="-122"/>
                <a:ea typeface="微软雅黑" panose="020B0503020204020204" charset="-122"/>
              </a:rPr>
              <a:t>ESP8266</a:t>
            </a:r>
          </a:p>
          <a:p>
            <a:r>
              <a:rPr lang="en-US" altLang="zh-CN" sz="1400" dirty="0">
                <a:solidFill>
                  <a:schemeClr val="tx2">
                    <a:lumMod val="50000"/>
                  </a:schemeClr>
                </a:solidFill>
                <a:latin typeface="微软雅黑" panose="020B0503020204020204" charset="-122"/>
                <a:ea typeface="微软雅黑" panose="020B0503020204020204" charset="-122"/>
              </a:rPr>
              <a:t>CPU:</a:t>
            </a:r>
            <a:r>
              <a:rPr lang="zh-CN" altLang="en-US" sz="1400" dirty="0">
                <a:solidFill>
                  <a:schemeClr val="tx2">
                    <a:lumMod val="50000"/>
                  </a:schemeClr>
                </a:solidFill>
                <a:latin typeface="微软雅黑" panose="020B0503020204020204" charset="-122"/>
                <a:ea typeface="微软雅黑" panose="020B0503020204020204" charset="-122"/>
              </a:rPr>
              <a:t>    </a:t>
            </a:r>
            <a:r>
              <a:rPr lang="en-US" altLang="zh-CN" sz="1400" dirty="0">
                <a:solidFill>
                  <a:schemeClr val="tx2">
                    <a:lumMod val="50000"/>
                  </a:schemeClr>
                </a:solidFill>
                <a:latin typeface="微软雅黑" panose="020B0503020204020204" charset="-122"/>
                <a:ea typeface="微软雅黑" panose="020B0503020204020204" charset="-122"/>
              </a:rPr>
              <a:t>0.08GHz</a:t>
            </a:r>
            <a:endParaRPr lang="fi-FI" altLang="zh-CN" sz="1400" dirty="0">
              <a:solidFill>
                <a:schemeClr val="tx2">
                  <a:lumMod val="50000"/>
                </a:schemeClr>
              </a:solidFill>
              <a:latin typeface="微软雅黑" panose="020B0503020204020204" charset="-122"/>
              <a:ea typeface="微软雅黑" panose="020B0503020204020204" charset="-122"/>
            </a:endParaRPr>
          </a:p>
          <a:p>
            <a:r>
              <a:rPr lang="en-US" altLang="zh-CN" sz="1400" dirty="0">
                <a:solidFill>
                  <a:schemeClr val="tx2">
                    <a:lumMod val="50000"/>
                  </a:schemeClr>
                </a:solidFill>
                <a:latin typeface="微软雅黑" panose="020B0503020204020204" charset="-122"/>
                <a:ea typeface="微软雅黑" panose="020B0503020204020204" charset="-122"/>
              </a:rPr>
              <a:t>RAM:</a:t>
            </a:r>
            <a:r>
              <a:rPr lang="zh-CN" altLang="en-US" sz="1400" dirty="0">
                <a:solidFill>
                  <a:schemeClr val="tx2">
                    <a:lumMod val="50000"/>
                  </a:schemeClr>
                </a:solidFill>
                <a:latin typeface="微软雅黑" panose="020B0503020204020204" charset="-122"/>
                <a:ea typeface="微软雅黑" panose="020B0503020204020204" charset="-122"/>
              </a:rPr>
              <a:t>    </a:t>
            </a:r>
            <a:r>
              <a:rPr lang="en-US" altLang="zh-CN" sz="1400" dirty="0">
                <a:solidFill>
                  <a:schemeClr val="tx2">
                    <a:lumMod val="50000"/>
                  </a:schemeClr>
                </a:solidFill>
                <a:latin typeface="微软雅黑" panose="020B0503020204020204" charset="-122"/>
                <a:ea typeface="微软雅黑" panose="020B0503020204020204" charset="-122"/>
              </a:rPr>
              <a:t>0.002G</a:t>
            </a:r>
          </a:p>
          <a:p>
            <a:r>
              <a:rPr lang="en-US" altLang="zh-CN" sz="1400" dirty="0">
                <a:solidFill>
                  <a:schemeClr val="tx2">
                    <a:lumMod val="50000"/>
                  </a:schemeClr>
                </a:solidFill>
                <a:latin typeface="微软雅黑" panose="020B0503020204020204" charset="-122"/>
                <a:ea typeface="微软雅黑" panose="020B0503020204020204" charset="-122"/>
              </a:rPr>
              <a:t>ROM:</a:t>
            </a:r>
            <a:r>
              <a:rPr lang="zh-CN" altLang="en-US" sz="1400" dirty="0">
                <a:solidFill>
                  <a:schemeClr val="tx2">
                    <a:lumMod val="50000"/>
                  </a:schemeClr>
                </a:solidFill>
                <a:latin typeface="微软雅黑" panose="020B0503020204020204" charset="-122"/>
                <a:ea typeface="微软雅黑" panose="020B0503020204020204" charset="-122"/>
              </a:rPr>
              <a:t>    </a:t>
            </a:r>
            <a:r>
              <a:rPr lang="en-US" altLang="zh-CN" sz="1400" dirty="0">
                <a:solidFill>
                  <a:schemeClr val="tx2">
                    <a:lumMod val="50000"/>
                  </a:schemeClr>
                </a:solidFill>
                <a:latin typeface="微软雅黑" panose="020B0503020204020204" charset="-122"/>
                <a:ea typeface="微软雅黑" panose="020B0503020204020204" charset="-122"/>
              </a:rPr>
              <a:t>0.012G</a:t>
            </a:r>
            <a:endParaRPr lang="fi-FI" altLang="zh-CN" sz="1400" dirty="0">
              <a:solidFill>
                <a:schemeClr val="tx2">
                  <a:lumMod val="50000"/>
                </a:schemeClr>
              </a:solidFill>
              <a:latin typeface="微软雅黑" panose="020B0503020204020204" charset="-122"/>
              <a:ea typeface="微软雅黑" panose="020B0503020204020204" charset="-122"/>
            </a:endParaRPr>
          </a:p>
          <a:p>
            <a:r>
              <a:rPr lang="zh-CN" altLang="en-US" sz="1400" dirty="0">
                <a:solidFill>
                  <a:schemeClr val="tx2">
                    <a:lumMod val="50000"/>
                  </a:schemeClr>
                </a:solidFill>
                <a:latin typeface="微软雅黑" panose="020B0503020204020204" charset="-122"/>
                <a:ea typeface="微软雅黑" panose="020B0503020204020204" charset="-122"/>
              </a:rPr>
              <a:t>尺寸</a:t>
            </a:r>
            <a:r>
              <a:rPr lang="en-US" altLang="zh-CN" sz="1400" dirty="0">
                <a:solidFill>
                  <a:schemeClr val="tx2">
                    <a:lumMod val="50000"/>
                  </a:schemeClr>
                </a:solidFill>
                <a:latin typeface="微软雅黑" panose="020B0503020204020204" charset="-122"/>
                <a:ea typeface="微软雅黑" panose="020B0503020204020204" charset="-122"/>
              </a:rPr>
              <a:t>:</a:t>
            </a:r>
            <a:r>
              <a:rPr lang="zh-CN" altLang="en-US" sz="1400" dirty="0">
                <a:solidFill>
                  <a:schemeClr val="tx2">
                    <a:lumMod val="50000"/>
                  </a:schemeClr>
                </a:solidFill>
                <a:latin typeface="微软雅黑" panose="020B0503020204020204" charset="-122"/>
                <a:ea typeface="微软雅黑" panose="020B0503020204020204" charset="-122"/>
              </a:rPr>
              <a:t>    </a:t>
            </a:r>
            <a:r>
              <a:rPr lang="en-US" altLang="zh-CN" sz="1400" dirty="0">
                <a:solidFill>
                  <a:schemeClr val="tx2">
                    <a:lumMod val="50000"/>
                  </a:schemeClr>
                </a:solidFill>
                <a:latin typeface="微软雅黑" panose="020B0503020204020204" charset="-122"/>
                <a:ea typeface="微软雅黑" panose="020B0503020204020204" charset="-122"/>
              </a:rPr>
              <a:t>18 mm x 20 </a:t>
            </a:r>
            <a:r>
              <a:rPr lang="en-US" altLang="zh-CN" sz="1400" dirty="0">
                <a:solidFill>
                  <a:schemeClr val="tx2">
                    <a:lumMod val="50000"/>
                  </a:schemeClr>
                </a:solidFill>
              </a:rPr>
              <a:t>mm</a:t>
            </a:r>
            <a:endParaRPr kumimoji="0" lang="zh-CN" altLang="en-US" sz="1400" b="0" i="0" u="none" strike="noStrike" cap="none" spc="0" normalizeH="0" baseline="0" dirty="0">
              <a:ln>
                <a:noFill/>
              </a:ln>
              <a:solidFill>
                <a:schemeClr val="tx2">
                  <a:lumMod val="50000"/>
                </a:schemeClr>
              </a:solidFill>
              <a:effectLst/>
              <a:uFillTx/>
              <a:sym typeface="Calibri" panose="020F0502020204030204"/>
            </a:endParaRPr>
          </a:p>
        </p:txBody>
      </p:sp>
      <p:pic>
        <p:nvPicPr>
          <p:cNvPr id="8" name="图片 7"/>
          <p:cNvPicPr>
            <a:picLocks noChangeAspect="1"/>
          </p:cNvPicPr>
          <p:nvPr/>
        </p:nvPicPr>
        <p:blipFill>
          <a:blip r:embed="rId9"/>
          <a:stretch>
            <a:fillRect/>
          </a:stretch>
        </p:blipFill>
        <p:spPr>
          <a:xfrm>
            <a:off x="9172935" y="3180963"/>
            <a:ext cx="681966" cy="709831"/>
          </a:xfrm>
          <a:prstGeom prst="rect">
            <a:avLst/>
          </a:prstGeom>
        </p:spPr>
      </p:pic>
      <p:sp>
        <p:nvSpPr>
          <p:cNvPr id="9" name="文本框 8"/>
          <p:cNvSpPr txBox="1"/>
          <p:nvPr/>
        </p:nvSpPr>
        <p:spPr>
          <a:xfrm>
            <a:off x="9119439" y="3946248"/>
            <a:ext cx="810474" cy="307773"/>
          </a:xfrm>
          <a:prstGeom prst="rect">
            <a:avLst/>
          </a:prstGeom>
          <a:solidFill>
            <a:schemeClr val="tx2">
              <a:lumMod val="5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Calibri" panose="020F0502020204030204"/>
              </a:rPr>
              <a:t>真实大小</a:t>
            </a:r>
          </a:p>
        </p:txBody>
      </p:sp>
      <p:sp>
        <p:nvSpPr>
          <p:cNvPr id="10" name="文本框 9"/>
          <p:cNvSpPr txBox="1"/>
          <p:nvPr/>
        </p:nvSpPr>
        <p:spPr>
          <a:xfrm>
            <a:off x="1261223" y="5015900"/>
            <a:ext cx="3474720" cy="338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i="0" u="none" strike="noStrike" cap="none" spc="0" normalizeH="0" baseline="0" dirty="0">
                <a:ln>
                  <a:noFill/>
                </a:ln>
                <a:solidFill>
                  <a:srgbClr val="000000"/>
                </a:solidFill>
                <a:effectLst/>
                <a:uFillTx/>
                <a:latin typeface="微软雅黑" panose="020B0503020204020204" charset="-122"/>
                <a:ea typeface="微软雅黑" panose="020B0503020204020204" charset="-122"/>
                <a:sym typeface="Calibri" panose="020F0502020204030204"/>
              </a:rPr>
              <a:t>苹果</a:t>
            </a:r>
            <a:r>
              <a:rPr lang="en-US" altLang="zh-CN" sz="1600" dirty="0" err="1">
                <a:latin typeface="微软雅黑" panose="020B0503020204020204" charset="-122"/>
                <a:ea typeface="微软雅黑" panose="020B0503020204020204" charset="-122"/>
              </a:rPr>
              <a:t>macbook</a:t>
            </a:r>
            <a:endParaRPr kumimoji="0" lang="zh-CN" altLang="en-US" sz="1600" i="0" u="none" strike="noStrike" cap="none" spc="0" normalizeH="0" baseline="0" dirty="0">
              <a:ln>
                <a:noFill/>
              </a:ln>
              <a:solidFill>
                <a:srgbClr val="000000"/>
              </a:solidFill>
              <a:effectLst/>
              <a:uFillTx/>
              <a:latin typeface="微软雅黑" panose="020B0503020204020204" charset="-122"/>
              <a:ea typeface="微软雅黑" panose="020B0503020204020204" charset="-122"/>
              <a:sym typeface="Calibri" panose="020F0502020204030204"/>
            </a:endParaRPr>
          </a:p>
        </p:txBody>
      </p:sp>
      <p:sp>
        <p:nvSpPr>
          <p:cNvPr id="18" name="直接连接符 15"/>
          <p:cNvSpPr/>
          <p:nvPr/>
        </p:nvSpPr>
        <p:spPr>
          <a:xfrm>
            <a:off x="736711" y="105894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组合 3"/>
          <p:cNvGrpSpPr/>
          <p:nvPr/>
        </p:nvGrpSpPr>
        <p:grpSpPr>
          <a:xfrm>
            <a:off x="6348416" y="1608522"/>
            <a:ext cx="1871666" cy="4572759"/>
            <a:chOff x="0" y="-1"/>
            <a:chExt cx="1871665" cy="4572758"/>
          </a:xfrm>
        </p:grpSpPr>
        <p:sp>
          <p:nvSpPr>
            <p:cNvPr id="483" name="矩形 4"/>
            <p:cNvSpPr/>
            <p:nvPr/>
          </p:nvSpPr>
          <p:spPr>
            <a:xfrm>
              <a:off x="-1" y="-2"/>
              <a:ext cx="1871666" cy="4572760"/>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84" name="流程图: 联系 5"/>
            <p:cNvSpPr/>
            <p:nvPr/>
          </p:nvSpPr>
          <p:spPr>
            <a:xfrm>
              <a:off x="557211" y="257175"/>
              <a:ext cx="757243" cy="757243"/>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85" name="文本框 14"/>
            <p:cNvSpPr/>
            <p:nvPr/>
          </p:nvSpPr>
          <p:spPr>
            <a:xfrm>
              <a:off x="281354" y="1243012"/>
              <a:ext cx="1305608" cy="370837"/>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区块链网络</a:t>
              </a:r>
            </a:p>
          </p:txBody>
        </p:sp>
      </p:grpSp>
      <p:grpSp>
        <p:nvGrpSpPr>
          <p:cNvPr id="490" name="组合 8"/>
          <p:cNvGrpSpPr/>
          <p:nvPr/>
        </p:nvGrpSpPr>
        <p:grpSpPr>
          <a:xfrm>
            <a:off x="3676264" y="1608519"/>
            <a:ext cx="1871666" cy="4573097"/>
            <a:chOff x="0" y="-1"/>
            <a:chExt cx="1871665" cy="4573096"/>
          </a:xfrm>
        </p:grpSpPr>
        <p:sp>
          <p:nvSpPr>
            <p:cNvPr id="487" name="矩形 9"/>
            <p:cNvSpPr/>
            <p:nvPr/>
          </p:nvSpPr>
          <p:spPr>
            <a:xfrm>
              <a:off x="-1" y="-2"/>
              <a:ext cx="1871666" cy="4573097"/>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88" name="流程图: 联系 10"/>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89" name="文本框 14"/>
            <p:cNvSpPr/>
            <p:nvPr/>
          </p:nvSpPr>
          <p:spPr>
            <a:xfrm>
              <a:off x="386130" y="1243014"/>
              <a:ext cx="1248446" cy="650237"/>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物联网区块链模块</a:t>
              </a:r>
            </a:p>
          </p:txBody>
        </p:sp>
      </p:grpSp>
      <p:grpSp>
        <p:nvGrpSpPr>
          <p:cNvPr id="494" name="组合 14"/>
          <p:cNvGrpSpPr/>
          <p:nvPr/>
        </p:nvGrpSpPr>
        <p:grpSpPr>
          <a:xfrm>
            <a:off x="9020568" y="1608519"/>
            <a:ext cx="1871661" cy="4573097"/>
            <a:chOff x="0" y="-1"/>
            <a:chExt cx="1871660" cy="4573096"/>
          </a:xfrm>
        </p:grpSpPr>
        <p:sp>
          <p:nvSpPr>
            <p:cNvPr id="491" name="矩形 15"/>
            <p:cNvSpPr/>
            <p:nvPr/>
          </p:nvSpPr>
          <p:spPr>
            <a:xfrm>
              <a:off x="0" y="-2"/>
              <a:ext cx="1871661" cy="4573097"/>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92" name="流程图: 联系 16"/>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93" name="文本框 14"/>
            <p:cNvSpPr/>
            <p:nvPr/>
          </p:nvSpPr>
          <p:spPr>
            <a:xfrm>
              <a:off x="138478" y="1243015"/>
              <a:ext cx="1590310" cy="370837"/>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手机APP</a:t>
              </a:r>
            </a:p>
          </p:txBody>
        </p:sp>
      </p:grpSp>
      <p:grpSp>
        <p:nvGrpSpPr>
          <p:cNvPr id="498" name="组合 20"/>
          <p:cNvGrpSpPr/>
          <p:nvPr/>
        </p:nvGrpSpPr>
        <p:grpSpPr>
          <a:xfrm>
            <a:off x="1004110" y="1608520"/>
            <a:ext cx="1871667" cy="4592256"/>
            <a:chOff x="-1" y="0"/>
            <a:chExt cx="1871665" cy="4592254"/>
          </a:xfrm>
        </p:grpSpPr>
        <p:sp>
          <p:nvSpPr>
            <p:cNvPr id="495" name="矩形 21"/>
            <p:cNvSpPr/>
            <p:nvPr/>
          </p:nvSpPr>
          <p:spPr>
            <a:xfrm>
              <a:off x="-2" y="-1"/>
              <a:ext cx="1871667" cy="4592256"/>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96" name="流程图: 联系 22"/>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97" name="文本框 14"/>
            <p:cNvSpPr/>
            <p:nvPr/>
          </p:nvSpPr>
          <p:spPr>
            <a:xfrm>
              <a:off x="178834" y="1243014"/>
              <a:ext cx="1428755" cy="370837"/>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t>实体设备</a:t>
              </a:r>
              <a:endParaRPr dirty="0"/>
            </a:p>
          </p:txBody>
        </p:sp>
      </p:grpSp>
      <p:sp>
        <p:nvSpPr>
          <p:cNvPr id="499" name="右箭头 26"/>
          <p:cNvSpPr/>
          <p:nvPr/>
        </p:nvSpPr>
        <p:spPr>
          <a:xfrm>
            <a:off x="3030415" y="2238069"/>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sp>
        <p:nvSpPr>
          <p:cNvPr id="500" name="右箭头 27"/>
          <p:cNvSpPr/>
          <p:nvPr/>
        </p:nvSpPr>
        <p:spPr>
          <a:xfrm>
            <a:off x="5702567" y="2208733"/>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sp>
        <p:nvSpPr>
          <p:cNvPr id="501" name="右箭头 28"/>
          <p:cNvSpPr/>
          <p:nvPr/>
        </p:nvSpPr>
        <p:spPr>
          <a:xfrm>
            <a:off x="8374721" y="2178156"/>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pic>
        <p:nvPicPr>
          <p:cNvPr id="502" name="Picture 2" descr="Picture 2"/>
          <p:cNvPicPr>
            <a:picLocks noChangeAspect="1"/>
          </p:cNvPicPr>
          <p:nvPr/>
        </p:nvPicPr>
        <p:blipFill>
          <a:blip r:embed="rId3"/>
          <a:stretch>
            <a:fillRect/>
          </a:stretch>
        </p:blipFill>
        <p:spPr>
          <a:xfrm>
            <a:off x="1650120" y="1972598"/>
            <a:ext cx="573918" cy="573916"/>
          </a:xfrm>
          <a:prstGeom prst="rect">
            <a:avLst/>
          </a:prstGeom>
          <a:ln w="12700">
            <a:miter lim="400000"/>
            <a:headEnd/>
            <a:tailEnd/>
          </a:ln>
        </p:spPr>
      </p:pic>
      <p:pic>
        <p:nvPicPr>
          <p:cNvPr id="503" name="Picture 3" descr="Picture 3"/>
          <p:cNvPicPr>
            <a:picLocks noChangeAspect="1"/>
          </p:cNvPicPr>
          <p:nvPr/>
        </p:nvPicPr>
        <p:blipFill>
          <a:blip r:embed="rId4"/>
          <a:stretch>
            <a:fillRect/>
          </a:stretch>
        </p:blipFill>
        <p:spPr>
          <a:xfrm flipH="1">
            <a:off x="4289738" y="1927261"/>
            <a:ext cx="624838" cy="624838"/>
          </a:xfrm>
          <a:prstGeom prst="rect">
            <a:avLst/>
          </a:prstGeom>
          <a:ln w="12700">
            <a:miter lim="400000"/>
            <a:headEnd/>
            <a:tailEnd/>
          </a:ln>
        </p:spPr>
      </p:pic>
      <p:pic>
        <p:nvPicPr>
          <p:cNvPr id="504" name="Picture 4" descr="Picture 4"/>
          <p:cNvPicPr>
            <a:picLocks noChangeAspect="1"/>
          </p:cNvPicPr>
          <p:nvPr/>
        </p:nvPicPr>
        <p:blipFill>
          <a:blip r:embed="rId5"/>
          <a:stretch>
            <a:fillRect/>
          </a:stretch>
        </p:blipFill>
        <p:spPr>
          <a:xfrm>
            <a:off x="6946365" y="1890765"/>
            <a:ext cx="687227" cy="687226"/>
          </a:xfrm>
          <a:prstGeom prst="rect">
            <a:avLst/>
          </a:prstGeom>
          <a:ln w="12700">
            <a:miter lim="400000"/>
            <a:headEnd/>
            <a:tailEnd/>
          </a:ln>
        </p:spPr>
      </p:pic>
      <p:pic>
        <p:nvPicPr>
          <p:cNvPr id="505" name="Picture 5" descr="Picture 5"/>
          <p:cNvPicPr>
            <a:picLocks noChangeAspect="1"/>
          </p:cNvPicPr>
          <p:nvPr/>
        </p:nvPicPr>
        <p:blipFill>
          <a:blip r:embed="rId6"/>
          <a:stretch>
            <a:fillRect/>
          </a:stretch>
        </p:blipFill>
        <p:spPr>
          <a:xfrm>
            <a:off x="9732088" y="2015368"/>
            <a:ext cx="468503" cy="468503"/>
          </a:xfrm>
          <a:prstGeom prst="rect">
            <a:avLst/>
          </a:prstGeom>
          <a:ln w="12700">
            <a:miter lim="400000"/>
            <a:headEnd/>
            <a:tailEnd/>
          </a:ln>
        </p:spPr>
      </p:pic>
      <p:sp>
        <p:nvSpPr>
          <p:cNvPr id="506" name="文本框 2"/>
          <p:cNvSpPr/>
          <p:nvPr/>
        </p:nvSpPr>
        <p:spPr>
          <a:xfrm>
            <a:off x="647698" y="596898"/>
            <a:ext cx="2246765" cy="523216"/>
          </a:xfrm>
          <a:prstGeom prst="rect">
            <a:avLst/>
          </a:prstGeom>
          <a:ln w="12700">
            <a:miter lim="400000"/>
          </a:ln>
        </p:spPr>
        <p:txBody>
          <a:bodyPr wrap="none" lIns="45718" tIns="45718" rIns="45718" bIns="45718">
            <a:spAutoFit/>
          </a:bodyPr>
          <a:lstStyle>
            <a:lvl1pPr>
              <a:defRPr sz="24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cs typeface="冬青黑体简体中文 W6"/>
                <a:sym typeface="冬青黑体简体中文 W6"/>
              </a:rPr>
              <a:t>客户</a:t>
            </a:r>
            <a:r>
              <a:rPr sz="2800" dirty="0">
                <a:latin typeface="微软雅黑" panose="020B0503020204020204" charset="-122"/>
                <a:ea typeface="微软雅黑" panose="020B0503020204020204" charset="-122"/>
                <a:cs typeface="冬青黑体简体中文 W6"/>
                <a:sym typeface="冬青黑体简体中文 W6"/>
              </a:rPr>
              <a:t>使用情景</a:t>
            </a:r>
          </a:p>
        </p:txBody>
      </p:sp>
      <p:sp>
        <p:nvSpPr>
          <p:cNvPr id="507" name="矩形 1"/>
          <p:cNvSpPr/>
          <p:nvPr/>
        </p:nvSpPr>
        <p:spPr>
          <a:xfrm>
            <a:off x="1075549" y="3676312"/>
            <a:ext cx="1721787" cy="1123315"/>
          </a:xfrm>
          <a:prstGeom prst="rect">
            <a:avLst/>
          </a:prstGeom>
          <a:ln w="12700">
            <a:miter lim="400000"/>
          </a:ln>
        </p:spPr>
        <p:txBody>
          <a:bodyPr lIns="45718" tIns="45718" rIns="45718" bIns="45718">
            <a:spAutoFit/>
          </a:bodyPr>
          <a:lstStyle>
            <a:lvl1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lumMod val="65000"/>
                    <a:lumOff val="35000"/>
                  </a:schemeClr>
                </a:solidFill>
              </a:rPr>
              <a:t>所有物联网设备均可集成</a:t>
            </a:r>
            <a:r>
              <a:rPr lang="en-US" altLang="zh-CN" dirty="0">
                <a:solidFill>
                  <a:schemeClr val="tx1">
                    <a:lumMod val="65000"/>
                    <a:lumOff val="35000"/>
                  </a:schemeClr>
                </a:solidFill>
              </a:rPr>
              <a:t>ESP8266</a:t>
            </a:r>
            <a:r>
              <a:rPr lang="zh-CN" altLang="en-US" dirty="0">
                <a:solidFill>
                  <a:schemeClr val="tx1">
                    <a:lumMod val="65000"/>
                    <a:lumOff val="35000"/>
                  </a:schemeClr>
                </a:solidFill>
              </a:rPr>
              <a:t>，并且使用</a:t>
            </a:r>
            <a:r>
              <a:rPr lang="en-US" altLang="zh-CN" dirty="0">
                <a:solidFill>
                  <a:schemeClr val="tx1">
                    <a:lumMod val="65000"/>
                    <a:lumOff val="35000"/>
                  </a:schemeClr>
                </a:solidFill>
              </a:rPr>
              <a:t>ITC</a:t>
            </a:r>
            <a:r>
              <a:rPr lang="zh-CN" altLang="en-US" dirty="0">
                <a:solidFill>
                  <a:schemeClr val="tx1">
                    <a:lumMod val="65000"/>
                    <a:lumOff val="35000"/>
                  </a:schemeClr>
                </a:solidFill>
              </a:rPr>
              <a:t>物联网操作系统。</a:t>
            </a:r>
            <a:endParaRPr dirty="0">
              <a:solidFill>
                <a:schemeClr val="tx1">
                  <a:lumMod val="65000"/>
                  <a:lumOff val="35000"/>
                </a:schemeClr>
              </a:solidFill>
            </a:endParaRPr>
          </a:p>
        </p:txBody>
      </p:sp>
      <p:sp>
        <p:nvSpPr>
          <p:cNvPr id="508" name="矩形 29"/>
          <p:cNvSpPr/>
          <p:nvPr/>
        </p:nvSpPr>
        <p:spPr>
          <a:xfrm>
            <a:off x="3733039" y="3396577"/>
            <a:ext cx="1721787" cy="2457592"/>
          </a:xfrm>
          <a:prstGeom prst="rect">
            <a:avLst/>
          </a:prstGeom>
          <a:ln w="12700">
            <a:miter lim="400000"/>
          </a:ln>
        </p:spPr>
        <p:txBody>
          <a:bodyPr lIns="45718" tIns="45718" rIns="45718" bIns="45718">
            <a:spAutoFit/>
          </a:bodyPr>
          <a:lstStyle/>
          <a:p>
            <a: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altLang="zh-CN" dirty="0">
              <a:solidFill>
                <a:schemeClr val="tx1">
                  <a:lumMod val="65000"/>
                  <a:lumOff val="35000"/>
                </a:schemeClr>
              </a:solidFill>
            </a:endParaRPr>
          </a:p>
          <a:p>
            <a: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solidFill>
                  <a:schemeClr val="tx1">
                    <a:lumMod val="65000"/>
                    <a:lumOff val="35000"/>
                  </a:schemeClr>
                </a:solidFill>
              </a:rPr>
              <a:t>物联网连接模块作为物联网设备必须的组件</a:t>
            </a:r>
            <a:r>
              <a:rPr lang="zh-CN" altLang="en-US" dirty="0">
                <a:solidFill>
                  <a:schemeClr val="tx1">
                    <a:lumMod val="65000"/>
                    <a:lumOff val="35000"/>
                  </a:schemeClr>
                </a:solidFill>
              </a:rPr>
              <a:t>，</a:t>
            </a:r>
            <a:r>
              <a:rPr dirty="0" err="1">
                <a:solidFill>
                  <a:schemeClr val="tx1">
                    <a:lumMod val="65000"/>
                    <a:lumOff val="35000"/>
                  </a:schemeClr>
                </a:solidFill>
              </a:rPr>
              <a:t>将物联网</a:t>
            </a:r>
            <a:r>
              <a:rPr lang="zh-CN" altLang="en-US" dirty="0">
                <a:solidFill>
                  <a:schemeClr val="tx1">
                    <a:lumMod val="65000"/>
                    <a:lumOff val="35000"/>
                  </a:schemeClr>
                </a:solidFill>
              </a:rPr>
              <a:t>模块</a:t>
            </a:r>
            <a:r>
              <a:rPr dirty="0" err="1">
                <a:solidFill>
                  <a:schemeClr val="tx1">
                    <a:lumMod val="65000"/>
                    <a:lumOff val="35000"/>
                  </a:schemeClr>
                </a:solidFill>
              </a:rPr>
              <a:t>升级成集成区块链认证技术的物联网模块。再配合开箱即损的技术</a:t>
            </a:r>
            <a:r>
              <a:rPr lang="zh-CN" altLang="en-US" dirty="0">
                <a:solidFill>
                  <a:schemeClr val="tx1">
                    <a:lumMod val="65000"/>
                    <a:lumOff val="35000"/>
                  </a:schemeClr>
                </a:solidFill>
              </a:rPr>
              <a:t>，</a:t>
            </a:r>
            <a:r>
              <a:rPr dirty="0">
                <a:solidFill>
                  <a:schemeClr val="tx1">
                    <a:lumMod val="65000"/>
                    <a:lumOff val="35000"/>
                  </a:schemeClr>
                </a:solidFill>
              </a:rPr>
              <a:t>保证物联网</a:t>
            </a:r>
            <a:r>
              <a:rPr lang="zh-CN" altLang="en-US" dirty="0">
                <a:solidFill>
                  <a:schemeClr val="tx1">
                    <a:lumMod val="65000"/>
                    <a:lumOff val="35000"/>
                  </a:schemeClr>
                </a:solidFill>
              </a:rPr>
              <a:t>设备</a:t>
            </a:r>
            <a:r>
              <a:rPr dirty="0">
                <a:solidFill>
                  <a:schemeClr val="tx1">
                    <a:lumMod val="65000"/>
                    <a:lumOff val="35000"/>
                  </a:schemeClr>
                </a:solidFill>
              </a:rPr>
              <a:t>资产唯一性</a:t>
            </a:r>
            <a:r>
              <a:rPr lang="zh-CN" altLang="en-US" dirty="0">
                <a:solidFill>
                  <a:schemeClr val="tx1">
                    <a:lumMod val="65000"/>
                    <a:lumOff val="35000"/>
                  </a:schemeClr>
                </a:solidFill>
              </a:rPr>
              <a:t>。</a:t>
            </a:r>
            <a:endParaRPr dirty="0">
              <a:solidFill>
                <a:schemeClr val="tx1">
                  <a:lumMod val="65000"/>
                  <a:lumOff val="35000"/>
                </a:schemeClr>
              </a:solidFill>
            </a:endParaRPr>
          </a:p>
        </p:txBody>
      </p:sp>
      <p:sp>
        <p:nvSpPr>
          <p:cNvPr id="509" name="矩形 30"/>
          <p:cNvSpPr/>
          <p:nvPr/>
        </p:nvSpPr>
        <p:spPr>
          <a:xfrm>
            <a:off x="6409400" y="3675977"/>
            <a:ext cx="1810682" cy="1382395"/>
          </a:xfrm>
          <a:prstGeom prst="rect">
            <a:avLst/>
          </a:prstGeom>
          <a:ln w="12700">
            <a:miter lim="400000"/>
          </a:ln>
        </p:spPr>
        <p:txBody>
          <a:bodyPr wrap="square" lIns="45718" tIns="45718" rIns="45718" bIns="45718">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solidFill>
                  <a:schemeClr val="tx1">
                    <a:lumMod val="65000"/>
                    <a:lumOff val="35000"/>
                  </a:schemeClr>
                </a:solidFill>
              </a:rPr>
              <a:t>将集成</a:t>
            </a:r>
            <a:r>
              <a:rPr lang="zh-CN" altLang="en-US" dirty="0">
                <a:solidFill>
                  <a:schemeClr val="tx1">
                    <a:lumMod val="65000"/>
                    <a:lumOff val="35000"/>
                  </a:schemeClr>
                </a:solidFill>
              </a:rPr>
              <a:t>了</a:t>
            </a:r>
            <a:r>
              <a:rPr dirty="0" err="1">
                <a:solidFill>
                  <a:schemeClr val="tx1">
                    <a:lumMod val="65000"/>
                    <a:lumOff val="35000"/>
                  </a:schemeClr>
                </a:solidFill>
              </a:rPr>
              <a:t>物联网区块链模块的</a:t>
            </a:r>
            <a:r>
              <a:rPr lang="zh-CN" altLang="en-US" dirty="0">
                <a:solidFill>
                  <a:schemeClr val="tx1">
                    <a:lumMod val="65000"/>
                    <a:lumOff val="35000"/>
                  </a:schemeClr>
                </a:solidFill>
              </a:rPr>
              <a:t>万物链设备，</a:t>
            </a:r>
            <a:r>
              <a:rPr dirty="0">
                <a:solidFill>
                  <a:schemeClr val="tx1">
                    <a:lumMod val="65000"/>
                    <a:lumOff val="35000"/>
                  </a:schemeClr>
                </a:solidFill>
              </a:rPr>
              <a:t>接入</a:t>
            </a:r>
            <a:r>
              <a:rPr dirty="0">
                <a:solidFill>
                  <a:schemeClr val="tx1">
                    <a:lumMod val="65000"/>
                    <a:lumOff val="35000"/>
                  </a:schemeClr>
                </a:solidFill>
                <a:sym typeface="+mn-ea"/>
              </a:rPr>
              <a:t>传统</a:t>
            </a:r>
            <a:r>
              <a:rPr dirty="0">
                <a:solidFill>
                  <a:schemeClr val="tx1">
                    <a:lumMod val="65000"/>
                    <a:lumOff val="35000"/>
                  </a:schemeClr>
                </a:solidFill>
              </a:rPr>
              <a:t>区块链网络，</a:t>
            </a:r>
            <a:r>
              <a:rPr lang="zh-CN" altLang="en-US" dirty="0">
                <a:solidFill>
                  <a:schemeClr val="tx1">
                    <a:lumMod val="65000"/>
                    <a:lumOff val="35000"/>
                  </a:schemeClr>
                </a:solidFill>
              </a:rPr>
              <a:t>实现安全。同时由于不依赖服务器而降低成本。</a:t>
            </a:r>
            <a:endParaRPr dirty="0">
              <a:solidFill>
                <a:schemeClr val="tx1">
                  <a:lumMod val="65000"/>
                  <a:lumOff val="35000"/>
                </a:schemeClr>
              </a:solidFill>
            </a:endParaRPr>
          </a:p>
        </p:txBody>
      </p:sp>
      <p:sp>
        <p:nvSpPr>
          <p:cNvPr id="510" name="矩形 31"/>
          <p:cNvSpPr/>
          <p:nvPr/>
        </p:nvSpPr>
        <p:spPr>
          <a:xfrm>
            <a:off x="9093379" y="3599774"/>
            <a:ext cx="1721787" cy="1384990"/>
          </a:xfrm>
          <a:prstGeom prst="rect">
            <a:avLst/>
          </a:prstGeom>
          <a:ln w="12700">
            <a:miter lim="400000"/>
          </a:ln>
        </p:spPr>
        <p:txBody>
          <a:bodyPr lIns="45718" tIns="45718" rIns="45718" bIns="45718">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solidFill>
                  <a:schemeClr val="tx1">
                    <a:lumMod val="65000"/>
                    <a:lumOff val="35000"/>
                  </a:schemeClr>
                </a:solidFill>
              </a:rPr>
              <a:t>物联网用户在使用手机APP控制端时</a:t>
            </a:r>
            <a:r>
              <a:rPr lang="zh-CN" altLang="en-US" dirty="0">
                <a:solidFill>
                  <a:schemeClr val="tx1">
                    <a:lumMod val="65000"/>
                    <a:lumOff val="35000"/>
                  </a:schemeClr>
                </a:solidFill>
              </a:rPr>
              <a:t>，</a:t>
            </a:r>
            <a:r>
              <a:rPr dirty="0" err="1">
                <a:solidFill>
                  <a:schemeClr val="tx1">
                    <a:lumMod val="65000"/>
                    <a:lumOff val="35000"/>
                  </a:schemeClr>
                </a:solidFill>
              </a:rPr>
              <a:t>集成的钱包程序自动验证物联网设备的安全性。及时展现该设备资产信息</a:t>
            </a:r>
            <a:r>
              <a:rPr dirty="0">
                <a:solidFill>
                  <a:schemeClr val="tx1">
                    <a:lumMod val="65000"/>
                    <a:lumOff val="35000"/>
                  </a:schemeClr>
                </a:solidFill>
              </a:rPr>
              <a: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矩形 68"/>
          <p:cNvSpPr/>
          <p:nvPr/>
        </p:nvSpPr>
        <p:spPr>
          <a:xfrm>
            <a:off x="3052247" y="4809473"/>
            <a:ext cx="3148495" cy="1760294"/>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sp>
        <p:nvSpPr>
          <p:cNvPr id="513" name="矩形 4"/>
          <p:cNvSpPr/>
          <p:nvPr/>
        </p:nvSpPr>
        <p:spPr>
          <a:xfrm>
            <a:off x="994882" y="1016290"/>
            <a:ext cx="597936" cy="4984461"/>
          </a:xfrm>
          <a:prstGeom prst="rect">
            <a:avLst/>
          </a:prstGeom>
          <a:solidFill>
            <a:srgbClr val="767171"/>
          </a:solidFill>
          <a:ln w="12700">
            <a:miter lim="400000"/>
          </a:ln>
        </p:spPr>
        <p:txBody>
          <a:bodyPr lIns="45718" tIns="45718" rIns="45718" bIns="45718" anchor="ctr"/>
          <a:lstStyle/>
          <a:p>
            <a:pPr algn="ctr">
              <a:defRPr>
                <a:solidFill>
                  <a:srgbClr val="FFFFFF"/>
                </a:solidFill>
              </a:defRPr>
            </a:pPr>
            <a:endParaRPr/>
          </a:p>
        </p:txBody>
      </p:sp>
      <p:sp>
        <p:nvSpPr>
          <p:cNvPr id="514" name="文本框 14"/>
          <p:cNvSpPr/>
          <p:nvPr/>
        </p:nvSpPr>
        <p:spPr>
          <a:xfrm>
            <a:off x="994882" y="2892855"/>
            <a:ext cx="597936" cy="1209039"/>
          </a:xfrm>
          <a:prstGeom prst="rect">
            <a:avLst/>
          </a:prstGeom>
          <a:ln w="12700">
            <a:miter lim="400000"/>
          </a:ln>
        </p:spPr>
        <p:txBody>
          <a:bodyPr lIns="45718" tIns="45718" rIns="45718" bIns="45718">
            <a:spAutoFit/>
          </a:bodyPr>
          <a:lstStyle/>
          <a:p>
            <a:pPr algn="ctr">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普</a:t>
            </a:r>
          </a:p>
          <a:p>
            <a:pPr algn="ctr">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通</a:t>
            </a:r>
          </a:p>
          <a:p>
            <a:pPr algn="ctr">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设</a:t>
            </a:r>
          </a:p>
          <a:p>
            <a:pPr algn="ctr">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t>备</a:t>
            </a:r>
          </a:p>
        </p:txBody>
      </p:sp>
      <p:sp>
        <p:nvSpPr>
          <p:cNvPr id="515" name="矩形 7"/>
          <p:cNvSpPr/>
          <p:nvPr/>
        </p:nvSpPr>
        <p:spPr>
          <a:xfrm>
            <a:off x="3052279" y="1016290"/>
            <a:ext cx="3148496" cy="1183985"/>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sp>
        <p:nvSpPr>
          <p:cNvPr id="516" name="文本框 14"/>
          <p:cNvSpPr/>
          <p:nvPr/>
        </p:nvSpPr>
        <p:spPr>
          <a:xfrm>
            <a:off x="3575565" y="275113"/>
            <a:ext cx="2066927" cy="338550"/>
          </a:xfrm>
          <a:prstGeom prst="rect">
            <a:avLst/>
          </a:prstGeom>
          <a:solidFill>
            <a:srgbClr val="767171"/>
          </a:solidFill>
          <a:ln w="12700">
            <a:miter lim="400000"/>
          </a:ln>
        </p:spPr>
        <p:txBody>
          <a:bodyPr lIns="45718" tIns="45718" rIns="45718" bIns="45718">
            <a:spAutoFit/>
          </a:bodyPr>
          <a:lstStyle>
            <a:lvl1pPr algn="ctr">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err="1"/>
              <a:t>ITC</a:t>
            </a:r>
            <a:r>
              <a:rPr dirty="0" err="1"/>
              <a:t>万物链解决方案</a:t>
            </a:r>
            <a:endParaRPr dirty="0"/>
          </a:p>
        </p:txBody>
      </p:sp>
      <p:grpSp>
        <p:nvGrpSpPr>
          <p:cNvPr id="519" name="矩形 9"/>
          <p:cNvGrpSpPr/>
          <p:nvPr/>
        </p:nvGrpSpPr>
        <p:grpSpPr>
          <a:xfrm>
            <a:off x="3152774" y="1408926"/>
            <a:ext cx="552451" cy="304802"/>
            <a:chOff x="0" y="0"/>
            <a:chExt cx="552450" cy="304800"/>
          </a:xfrm>
        </p:grpSpPr>
        <p:sp>
          <p:nvSpPr>
            <p:cNvPr id="517" name="矩形"/>
            <p:cNvSpPr/>
            <p:nvPr/>
          </p:nvSpPr>
          <p:spPr>
            <a:xfrm>
              <a:off x="-1" y="0"/>
              <a:ext cx="552451"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defRPr>
              </a:pPr>
              <a:endParaRPr/>
            </a:p>
          </p:txBody>
        </p:sp>
        <p:sp>
          <p:nvSpPr>
            <p:cNvPr id="518" name="WiFi"/>
            <p:cNvSpPr/>
            <p:nvPr/>
          </p:nvSpPr>
          <p:spPr>
            <a:xfrm>
              <a:off x="-1" y="17780"/>
              <a:ext cx="552451"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defRPr>
              </a:lvl1pPr>
            </a:lstStyle>
            <a:p>
              <a:r>
                <a:t>WiFi</a:t>
              </a:r>
            </a:p>
          </p:txBody>
        </p:sp>
      </p:grpSp>
      <p:sp>
        <p:nvSpPr>
          <p:cNvPr id="520" name="矩形 10"/>
          <p:cNvSpPr/>
          <p:nvPr/>
        </p:nvSpPr>
        <p:spPr>
          <a:xfrm>
            <a:off x="4218856" y="1035127"/>
            <a:ext cx="815339" cy="345439"/>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接入芯片</a:t>
            </a:r>
          </a:p>
        </p:txBody>
      </p:sp>
      <p:grpSp>
        <p:nvGrpSpPr>
          <p:cNvPr id="523" name="矩形 11"/>
          <p:cNvGrpSpPr/>
          <p:nvPr/>
        </p:nvGrpSpPr>
        <p:grpSpPr>
          <a:xfrm>
            <a:off x="3838574" y="1406881"/>
            <a:ext cx="552451" cy="307339"/>
            <a:chOff x="0" y="0"/>
            <a:chExt cx="552450" cy="307337"/>
          </a:xfrm>
        </p:grpSpPr>
        <p:sp>
          <p:nvSpPr>
            <p:cNvPr id="521" name="矩形"/>
            <p:cNvSpPr/>
            <p:nvPr/>
          </p:nvSpPr>
          <p:spPr>
            <a:xfrm>
              <a:off x="-1" y="1269"/>
              <a:ext cx="552451" cy="304803"/>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22" name="蓝牙"/>
            <p:cNvSpPr/>
            <p:nvPr/>
          </p:nvSpPr>
          <p:spPr>
            <a:xfrm>
              <a:off x="-1" y="0"/>
              <a:ext cx="552451" cy="307338"/>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蓝牙</a:t>
              </a:r>
            </a:p>
          </p:txBody>
        </p:sp>
      </p:grpSp>
      <p:grpSp>
        <p:nvGrpSpPr>
          <p:cNvPr id="526" name="矩形 12"/>
          <p:cNvGrpSpPr/>
          <p:nvPr/>
        </p:nvGrpSpPr>
        <p:grpSpPr>
          <a:xfrm>
            <a:off x="4521750" y="1388326"/>
            <a:ext cx="793201" cy="304802"/>
            <a:chOff x="-1" y="0"/>
            <a:chExt cx="793200" cy="304800"/>
          </a:xfrm>
        </p:grpSpPr>
        <p:sp>
          <p:nvSpPr>
            <p:cNvPr id="524" name="矩形"/>
            <p:cNvSpPr/>
            <p:nvPr/>
          </p:nvSpPr>
          <p:spPr>
            <a:xfrm>
              <a:off x="-2" y="0"/>
              <a:ext cx="793202"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25" name="Zigbee"/>
            <p:cNvSpPr/>
            <p:nvPr/>
          </p:nvSpPr>
          <p:spPr>
            <a:xfrm>
              <a:off x="-2" y="17780"/>
              <a:ext cx="793202"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Zigbee</a:t>
              </a:r>
            </a:p>
          </p:txBody>
        </p:sp>
      </p:grpSp>
      <p:grpSp>
        <p:nvGrpSpPr>
          <p:cNvPr id="529" name="矩形 13"/>
          <p:cNvGrpSpPr/>
          <p:nvPr/>
        </p:nvGrpSpPr>
        <p:grpSpPr>
          <a:xfrm>
            <a:off x="5467348" y="1389102"/>
            <a:ext cx="552452" cy="304802"/>
            <a:chOff x="0" y="0"/>
            <a:chExt cx="552451" cy="304800"/>
          </a:xfrm>
        </p:grpSpPr>
        <p:sp>
          <p:nvSpPr>
            <p:cNvPr id="527" name="矩形"/>
            <p:cNvSpPr/>
            <p:nvPr/>
          </p:nvSpPr>
          <p:spPr>
            <a:xfrm>
              <a:off x="-1" y="0"/>
              <a:ext cx="552453"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28" name="RF"/>
            <p:cNvSpPr/>
            <p:nvPr/>
          </p:nvSpPr>
          <p:spPr>
            <a:xfrm>
              <a:off x="-1" y="17780"/>
              <a:ext cx="552453"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RF</a:t>
              </a:r>
            </a:p>
          </p:txBody>
        </p:sp>
      </p:grpSp>
      <p:sp>
        <p:nvSpPr>
          <p:cNvPr id="530" name="矩形 14"/>
          <p:cNvSpPr/>
          <p:nvPr/>
        </p:nvSpPr>
        <p:spPr>
          <a:xfrm>
            <a:off x="3052279" y="2208552"/>
            <a:ext cx="3148496" cy="851369"/>
          </a:xfrm>
          <a:prstGeom prst="rect">
            <a:avLst/>
          </a:prstGeom>
          <a:solidFill>
            <a:srgbClr val="2E75B6"/>
          </a:solidFill>
          <a:ln w="12700">
            <a:solidFill>
              <a:srgbClr val="787878"/>
            </a:solidFill>
            <a:miter/>
          </a:ln>
        </p:spPr>
        <p:txBody>
          <a:bodyPr lIns="45718" tIns="45718" rIns="45718" bIns="45718" anchor="ctr"/>
          <a:lstStyle/>
          <a:p>
            <a:pPr algn="ctr">
              <a:defRPr>
                <a:solidFill>
                  <a:srgbClr val="FFFFFF"/>
                </a:solidFill>
              </a:defRPr>
            </a:pPr>
            <a:endParaRPr/>
          </a:p>
        </p:txBody>
      </p:sp>
      <p:grpSp>
        <p:nvGrpSpPr>
          <p:cNvPr id="533" name="矩形 15"/>
          <p:cNvGrpSpPr/>
          <p:nvPr/>
        </p:nvGrpSpPr>
        <p:grpSpPr>
          <a:xfrm>
            <a:off x="3096302" y="2610461"/>
            <a:ext cx="569169" cy="304802"/>
            <a:chOff x="-1" y="0"/>
            <a:chExt cx="569168" cy="304800"/>
          </a:xfrm>
        </p:grpSpPr>
        <p:sp>
          <p:nvSpPr>
            <p:cNvPr id="531" name="矩形"/>
            <p:cNvSpPr/>
            <p:nvPr/>
          </p:nvSpPr>
          <p:spPr>
            <a:xfrm>
              <a:off x="-2" y="0"/>
              <a:ext cx="569169" cy="304801"/>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defRPr>
              </a:pPr>
              <a:endParaRPr/>
            </a:p>
          </p:txBody>
        </p:sp>
        <p:sp>
          <p:nvSpPr>
            <p:cNvPr id="532" name="M2M"/>
            <p:cNvSpPr/>
            <p:nvPr/>
          </p:nvSpPr>
          <p:spPr>
            <a:xfrm>
              <a:off x="-2" y="17780"/>
              <a:ext cx="569169"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defRPr>
              </a:lvl1pPr>
            </a:lstStyle>
            <a:p>
              <a:r>
                <a:t>M2M</a:t>
              </a:r>
            </a:p>
          </p:txBody>
        </p:sp>
      </p:grpSp>
      <p:sp>
        <p:nvSpPr>
          <p:cNvPr id="534" name="矩形 16"/>
          <p:cNvSpPr/>
          <p:nvPr/>
        </p:nvSpPr>
        <p:spPr>
          <a:xfrm>
            <a:off x="4021306" y="2266318"/>
            <a:ext cx="1210441" cy="345439"/>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M2M服务模块</a:t>
            </a:r>
          </a:p>
        </p:txBody>
      </p:sp>
      <p:grpSp>
        <p:nvGrpSpPr>
          <p:cNvPr id="537" name="矩形 17"/>
          <p:cNvGrpSpPr/>
          <p:nvPr/>
        </p:nvGrpSpPr>
        <p:grpSpPr>
          <a:xfrm>
            <a:off x="4268372" y="2606270"/>
            <a:ext cx="1019067" cy="304803"/>
            <a:chOff x="-1" y="0"/>
            <a:chExt cx="1019066" cy="304801"/>
          </a:xfrm>
        </p:grpSpPr>
        <p:sp>
          <p:nvSpPr>
            <p:cNvPr id="535" name="矩形"/>
            <p:cNvSpPr/>
            <p:nvPr/>
          </p:nvSpPr>
          <p:spPr>
            <a:xfrm>
              <a:off x="-1" y="0"/>
              <a:ext cx="1019066" cy="304801"/>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36" name="Open AP2"/>
            <p:cNvSpPr/>
            <p:nvPr/>
          </p:nvSpPr>
          <p:spPr>
            <a:xfrm>
              <a:off x="-1" y="15240"/>
              <a:ext cx="1019066" cy="274318"/>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Open AP</a:t>
              </a:r>
              <a:r>
                <a:rPr lang="en-US"/>
                <a:t>I</a:t>
              </a:r>
            </a:p>
          </p:txBody>
        </p:sp>
      </p:grpSp>
      <p:grpSp>
        <p:nvGrpSpPr>
          <p:cNvPr id="540" name="矩形 18"/>
          <p:cNvGrpSpPr/>
          <p:nvPr/>
        </p:nvGrpSpPr>
        <p:grpSpPr>
          <a:xfrm>
            <a:off x="5337076" y="2605001"/>
            <a:ext cx="823942" cy="307339"/>
            <a:chOff x="0" y="0"/>
            <a:chExt cx="823940" cy="307337"/>
          </a:xfrm>
        </p:grpSpPr>
        <p:sp>
          <p:nvSpPr>
            <p:cNvPr id="538" name="矩形"/>
            <p:cNvSpPr/>
            <p:nvPr/>
          </p:nvSpPr>
          <p:spPr>
            <a:xfrm>
              <a:off x="0" y="1269"/>
              <a:ext cx="823942" cy="304803"/>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39" name="消息代理"/>
            <p:cNvSpPr/>
            <p:nvPr/>
          </p:nvSpPr>
          <p:spPr>
            <a:xfrm>
              <a:off x="0" y="0"/>
              <a:ext cx="823942" cy="307338"/>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消息代理</a:t>
              </a:r>
            </a:p>
          </p:txBody>
        </p:sp>
      </p:grpSp>
      <p:grpSp>
        <p:nvGrpSpPr>
          <p:cNvPr id="543" name="矩形 19"/>
          <p:cNvGrpSpPr/>
          <p:nvPr/>
        </p:nvGrpSpPr>
        <p:grpSpPr>
          <a:xfrm>
            <a:off x="3724149" y="2606270"/>
            <a:ext cx="492130" cy="304802"/>
            <a:chOff x="0" y="0"/>
            <a:chExt cx="492129" cy="304800"/>
          </a:xfrm>
        </p:grpSpPr>
        <p:sp>
          <p:nvSpPr>
            <p:cNvPr id="541" name="矩形"/>
            <p:cNvSpPr/>
            <p:nvPr/>
          </p:nvSpPr>
          <p:spPr>
            <a:xfrm>
              <a:off x="-1" y="0"/>
              <a:ext cx="492131" cy="304801"/>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42" name="SDK"/>
            <p:cNvSpPr/>
            <p:nvPr/>
          </p:nvSpPr>
          <p:spPr>
            <a:xfrm>
              <a:off x="-1" y="17780"/>
              <a:ext cx="492131"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SDK</a:t>
              </a:r>
            </a:p>
          </p:txBody>
        </p:sp>
      </p:grpSp>
      <p:sp>
        <p:nvSpPr>
          <p:cNvPr id="544" name="矩形 25"/>
          <p:cNvSpPr/>
          <p:nvPr/>
        </p:nvSpPr>
        <p:spPr>
          <a:xfrm>
            <a:off x="3051035" y="3065582"/>
            <a:ext cx="3148495" cy="904494"/>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grpSp>
        <p:nvGrpSpPr>
          <p:cNvPr id="547" name="矩形 26"/>
          <p:cNvGrpSpPr/>
          <p:nvPr/>
        </p:nvGrpSpPr>
        <p:grpSpPr>
          <a:xfrm>
            <a:off x="3805389" y="5139456"/>
            <a:ext cx="1716642" cy="345439"/>
            <a:chOff x="0" y="0"/>
            <a:chExt cx="1716640" cy="345437"/>
          </a:xfrm>
        </p:grpSpPr>
        <p:sp>
          <p:nvSpPr>
            <p:cNvPr id="545" name="矩形"/>
            <p:cNvSpPr/>
            <p:nvPr/>
          </p:nvSpPr>
          <p:spPr>
            <a:xfrm>
              <a:off x="0" y="20319"/>
              <a:ext cx="1716641"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46" name="资产认证模块"/>
            <p:cNvSpPr/>
            <p:nvPr/>
          </p:nvSpPr>
          <p:spPr>
            <a:xfrm>
              <a:off x="0" y="0"/>
              <a:ext cx="1716641" cy="345438"/>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资产认证模块</a:t>
              </a:r>
            </a:p>
          </p:txBody>
        </p:sp>
      </p:grpSp>
      <p:sp>
        <p:nvSpPr>
          <p:cNvPr id="548" name="矩形 27"/>
          <p:cNvSpPr/>
          <p:nvPr/>
        </p:nvSpPr>
        <p:spPr>
          <a:xfrm>
            <a:off x="4084068" y="4809473"/>
            <a:ext cx="1170939" cy="345439"/>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区块登记模块</a:t>
            </a:r>
          </a:p>
        </p:txBody>
      </p:sp>
      <p:grpSp>
        <p:nvGrpSpPr>
          <p:cNvPr id="551" name="矩形 31"/>
          <p:cNvGrpSpPr/>
          <p:nvPr/>
        </p:nvGrpSpPr>
        <p:grpSpPr>
          <a:xfrm>
            <a:off x="3793721" y="5549100"/>
            <a:ext cx="1716643" cy="345439"/>
            <a:chOff x="0" y="0"/>
            <a:chExt cx="1716642" cy="345437"/>
          </a:xfrm>
        </p:grpSpPr>
        <p:sp>
          <p:nvSpPr>
            <p:cNvPr id="549" name="矩形"/>
            <p:cNvSpPr/>
            <p:nvPr/>
          </p:nvSpPr>
          <p:spPr>
            <a:xfrm>
              <a:off x="-1" y="20319"/>
              <a:ext cx="1716644"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50" name="资产登记模块"/>
            <p:cNvSpPr/>
            <p:nvPr/>
          </p:nvSpPr>
          <p:spPr>
            <a:xfrm>
              <a:off x="-1" y="0"/>
              <a:ext cx="1716644" cy="345438"/>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资产登记模块</a:t>
              </a:r>
            </a:p>
          </p:txBody>
        </p:sp>
      </p:grpSp>
      <p:grpSp>
        <p:nvGrpSpPr>
          <p:cNvPr id="554" name="矩形 32"/>
          <p:cNvGrpSpPr/>
          <p:nvPr/>
        </p:nvGrpSpPr>
        <p:grpSpPr>
          <a:xfrm>
            <a:off x="3793721" y="5966348"/>
            <a:ext cx="1716643" cy="345439"/>
            <a:chOff x="0" y="0"/>
            <a:chExt cx="1716642" cy="345437"/>
          </a:xfrm>
        </p:grpSpPr>
        <p:sp>
          <p:nvSpPr>
            <p:cNvPr id="552" name="矩形"/>
            <p:cNvSpPr/>
            <p:nvPr/>
          </p:nvSpPr>
          <p:spPr>
            <a:xfrm>
              <a:off x="-1" y="20319"/>
              <a:ext cx="1716644"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53" name="资产安全模块"/>
            <p:cNvSpPr/>
            <p:nvPr/>
          </p:nvSpPr>
          <p:spPr>
            <a:xfrm>
              <a:off x="-1" y="0"/>
              <a:ext cx="1716644" cy="345438"/>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资产安全模块</a:t>
              </a:r>
            </a:p>
          </p:txBody>
        </p:sp>
      </p:grpSp>
      <p:grpSp>
        <p:nvGrpSpPr>
          <p:cNvPr id="557" name="矩形 34"/>
          <p:cNvGrpSpPr/>
          <p:nvPr/>
        </p:nvGrpSpPr>
        <p:grpSpPr>
          <a:xfrm>
            <a:off x="3665044" y="3521857"/>
            <a:ext cx="559683" cy="304802"/>
            <a:chOff x="0" y="0"/>
            <a:chExt cx="559682" cy="304800"/>
          </a:xfrm>
        </p:grpSpPr>
        <p:sp>
          <p:nvSpPr>
            <p:cNvPr id="555" name="矩形"/>
            <p:cNvSpPr/>
            <p:nvPr/>
          </p:nvSpPr>
          <p:spPr>
            <a:xfrm>
              <a:off x="-1" y="0"/>
              <a:ext cx="559684"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defRPr>
              </a:pPr>
              <a:endParaRPr/>
            </a:p>
          </p:txBody>
        </p:sp>
        <p:sp>
          <p:nvSpPr>
            <p:cNvPr id="556" name="APP"/>
            <p:cNvSpPr/>
            <p:nvPr/>
          </p:nvSpPr>
          <p:spPr>
            <a:xfrm>
              <a:off x="-1" y="17780"/>
              <a:ext cx="559684"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defRPr>
              </a:lvl1pPr>
            </a:lstStyle>
            <a:p>
              <a:r>
                <a:t>APP</a:t>
              </a:r>
            </a:p>
          </p:txBody>
        </p:sp>
      </p:grpSp>
      <p:sp>
        <p:nvSpPr>
          <p:cNvPr id="558" name="矩形 35"/>
          <p:cNvSpPr/>
          <p:nvPr/>
        </p:nvSpPr>
        <p:spPr>
          <a:xfrm>
            <a:off x="4046370" y="3143679"/>
            <a:ext cx="1170939" cy="345439"/>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物联网应用端</a:t>
            </a:r>
          </a:p>
        </p:txBody>
      </p:sp>
      <p:grpSp>
        <p:nvGrpSpPr>
          <p:cNvPr id="561" name="矩形 37"/>
          <p:cNvGrpSpPr/>
          <p:nvPr/>
        </p:nvGrpSpPr>
        <p:grpSpPr>
          <a:xfrm>
            <a:off x="4482772" y="3516736"/>
            <a:ext cx="1065693" cy="307339"/>
            <a:chOff x="0" y="0"/>
            <a:chExt cx="1065692" cy="307337"/>
          </a:xfrm>
        </p:grpSpPr>
        <p:sp>
          <p:nvSpPr>
            <p:cNvPr id="559" name="矩形"/>
            <p:cNvSpPr/>
            <p:nvPr/>
          </p:nvSpPr>
          <p:spPr>
            <a:xfrm>
              <a:off x="-1" y="1269"/>
              <a:ext cx="1065693" cy="304803"/>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60" name="开放SDK"/>
            <p:cNvSpPr/>
            <p:nvPr/>
          </p:nvSpPr>
          <p:spPr>
            <a:xfrm>
              <a:off x="-1" y="0"/>
              <a:ext cx="1065693" cy="307338"/>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开放SDK</a:t>
              </a:r>
            </a:p>
          </p:txBody>
        </p:sp>
      </p:grpSp>
      <p:sp>
        <p:nvSpPr>
          <p:cNvPr id="562" name="文本框 14"/>
          <p:cNvSpPr/>
          <p:nvPr/>
        </p:nvSpPr>
        <p:spPr>
          <a:xfrm>
            <a:off x="8519231" y="275113"/>
            <a:ext cx="2066927" cy="370839"/>
          </a:xfrm>
          <a:prstGeom prst="rect">
            <a:avLst/>
          </a:prstGeom>
          <a:solidFill>
            <a:srgbClr val="767171"/>
          </a:solidFill>
          <a:ln w="12700">
            <a:miter lim="400000"/>
          </a:ln>
        </p:spPr>
        <p:txBody>
          <a:bodyPr lIns="45718" tIns="45718" rIns="45718" bIns="45718">
            <a:spAutoFit/>
          </a:bodyPr>
          <a:lstStyle>
            <a:lvl1pPr algn="ctr">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区块链物联网设备</a:t>
            </a:r>
          </a:p>
        </p:txBody>
      </p:sp>
      <p:sp>
        <p:nvSpPr>
          <p:cNvPr id="563" name="矩形 40"/>
          <p:cNvSpPr/>
          <p:nvPr/>
        </p:nvSpPr>
        <p:spPr>
          <a:xfrm>
            <a:off x="7978450" y="1016290"/>
            <a:ext cx="3145399" cy="2943307"/>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grpSp>
        <p:nvGrpSpPr>
          <p:cNvPr id="566" name="矩形 44"/>
          <p:cNvGrpSpPr/>
          <p:nvPr/>
        </p:nvGrpSpPr>
        <p:grpSpPr>
          <a:xfrm>
            <a:off x="8869567" y="3045111"/>
            <a:ext cx="1309690" cy="345439"/>
            <a:chOff x="0" y="0"/>
            <a:chExt cx="1309688" cy="345437"/>
          </a:xfrm>
        </p:grpSpPr>
        <p:sp>
          <p:nvSpPr>
            <p:cNvPr id="564" name="矩形"/>
            <p:cNvSpPr/>
            <p:nvPr/>
          </p:nvSpPr>
          <p:spPr>
            <a:xfrm>
              <a:off x="0" y="20319"/>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65" name="场景联动"/>
            <p:cNvSpPr/>
            <p:nvPr/>
          </p:nvSpPr>
          <p:spPr>
            <a:xfrm>
              <a:off x="0" y="0"/>
              <a:ext cx="1309689" cy="345438"/>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场景联动</a:t>
              </a:r>
            </a:p>
          </p:txBody>
        </p:sp>
      </p:grpSp>
      <p:grpSp>
        <p:nvGrpSpPr>
          <p:cNvPr id="569" name="矩形 45"/>
          <p:cNvGrpSpPr/>
          <p:nvPr/>
        </p:nvGrpSpPr>
        <p:grpSpPr>
          <a:xfrm>
            <a:off x="8869567" y="2430710"/>
            <a:ext cx="1309690" cy="345439"/>
            <a:chOff x="0" y="0"/>
            <a:chExt cx="1309688" cy="345437"/>
          </a:xfrm>
        </p:grpSpPr>
        <p:sp>
          <p:nvSpPr>
            <p:cNvPr id="567" name="矩形"/>
            <p:cNvSpPr/>
            <p:nvPr/>
          </p:nvSpPr>
          <p:spPr>
            <a:xfrm>
              <a:off x="0" y="20319"/>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68" name="远程控制"/>
            <p:cNvSpPr/>
            <p:nvPr/>
          </p:nvSpPr>
          <p:spPr>
            <a:xfrm>
              <a:off x="0" y="0"/>
              <a:ext cx="1309689" cy="345438"/>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远程控制</a:t>
              </a:r>
            </a:p>
          </p:txBody>
        </p:sp>
      </p:grpSp>
      <p:sp>
        <p:nvSpPr>
          <p:cNvPr id="570" name="矩形 46"/>
          <p:cNvSpPr/>
          <p:nvPr/>
        </p:nvSpPr>
        <p:spPr>
          <a:xfrm>
            <a:off x="9016072" y="1669371"/>
            <a:ext cx="993139" cy="345439"/>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设备智能化</a:t>
            </a:r>
          </a:p>
        </p:txBody>
      </p:sp>
      <p:grpSp>
        <p:nvGrpSpPr>
          <p:cNvPr id="573" name="矩形 47"/>
          <p:cNvGrpSpPr/>
          <p:nvPr/>
        </p:nvGrpSpPr>
        <p:grpSpPr>
          <a:xfrm>
            <a:off x="7977491" y="3970072"/>
            <a:ext cx="3148497" cy="1122328"/>
            <a:chOff x="0" y="-1"/>
            <a:chExt cx="3148495" cy="1122327"/>
          </a:xfrm>
        </p:grpSpPr>
        <p:sp>
          <p:nvSpPr>
            <p:cNvPr id="571" name="矩形"/>
            <p:cNvSpPr/>
            <p:nvPr/>
          </p:nvSpPr>
          <p:spPr>
            <a:xfrm>
              <a:off x="-1" y="-2"/>
              <a:ext cx="3148497" cy="1122329"/>
            </a:xfrm>
            <a:prstGeom prst="rect">
              <a:avLst/>
            </a:prstGeom>
            <a:solidFill>
              <a:srgbClr val="2E75B6"/>
            </a:solidFill>
            <a:ln w="12700" cap="flat">
              <a:solidFill>
                <a:srgbClr val="787878"/>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572" name="文本"/>
            <p:cNvSpPr/>
            <p:nvPr/>
          </p:nvSpPr>
          <p:spPr>
            <a:xfrm>
              <a:off x="-1" y="382092"/>
              <a:ext cx="3148497" cy="358139"/>
            </a:xfrm>
            <a:prstGeom prst="rect">
              <a:avLst/>
            </a:prstGeom>
            <a:noFill/>
            <a:ln w="12700" cap="flat">
              <a:noFill/>
              <a:miter lim="400000"/>
            </a:ln>
            <a:effectLst/>
          </p:spPr>
          <p:txBody>
            <a:bodyPr wrap="square" lIns="45718" tIns="45718" rIns="45718" bIns="45718" numCol="1" anchor="ctr">
              <a:spAutoFit/>
            </a:bodyPr>
            <a:lstStyle>
              <a:lvl1pPr algn="ctr">
                <a:defRPr>
                  <a:solidFill>
                    <a:srgbClr val="FFFFFF"/>
                  </a:solidFill>
                </a:defRPr>
              </a:lvl1pPr>
            </a:lstStyle>
            <a:p>
              <a:r>
                <a:t> </a:t>
              </a:r>
            </a:p>
          </p:txBody>
        </p:sp>
      </p:grpSp>
      <p:sp>
        <p:nvSpPr>
          <p:cNvPr id="574" name="矩形 49"/>
          <p:cNvSpPr/>
          <p:nvPr/>
        </p:nvSpPr>
        <p:spPr>
          <a:xfrm>
            <a:off x="9107406" y="4145660"/>
            <a:ext cx="810474" cy="307773"/>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设备</a:t>
            </a:r>
            <a:r>
              <a:rPr lang="zh-CN" altLang="en-US" dirty="0"/>
              <a:t>安全</a:t>
            </a:r>
            <a:endParaRPr dirty="0"/>
          </a:p>
        </p:txBody>
      </p:sp>
      <p:sp>
        <p:nvSpPr>
          <p:cNvPr id="575" name="矩形 53"/>
          <p:cNvSpPr/>
          <p:nvPr/>
        </p:nvSpPr>
        <p:spPr>
          <a:xfrm>
            <a:off x="7978450" y="5092398"/>
            <a:ext cx="3148495" cy="1345669"/>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grpSp>
        <p:nvGrpSpPr>
          <p:cNvPr id="578" name="矩形 54"/>
          <p:cNvGrpSpPr/>
          <p:nvPr/>
        </p:nvGrpSpPr>
        <p:grpSpPr>
          <a:xfrm>
            <a:off x="9620921" y="5549367"/>
            <a:ext cx="1309690" cy="345439"/>
            <a:chOff x="0" y="0"/>
            <a:chExt cx="1309688" cy="345437"/>
          </a:xfrm>
        </p:grpSpPr>
        <p:sp>
          <p:nvSpPr>
            <p:cNvPr id="576" name="矩形"/>
            <p:cNvSpPr/>
            <p:nvPr/>
          </p:nvSpPr>
          <p:spPr>
            <a:xfrm>
              <a:off x="0" y="20319"/>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77" name="数字资产增值"/>
            <p:cNvSpPr/>
            <p:nvPr/>
          </p:nvSpPr>
          <p:spPr>
            <a:xfrm>
              <a:off x="0" y="0"/>
              <a:ext cx="1309689" cy="345438"/>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数字资产增值</a:t>
              </a:r>
            </a:p>
          </p:txBody>
        </p:sp>
      </p:grpSp>
      <p:grpSp>
        <p:nvGrpSpPr>
          <p:cNvPr id="581" name="矩形 55"/>
          <p:cNvGrpSpPr/>
          <p:nvPr/>
        </p:nvGrpSpPr>
        <p:grpSpPr>
          <a:xfrm>
            <a:off x="8173952" y="5549367"/>
            <a:ext cx="1309690" cy="345439"/>
            <a:chOff x="0" y="0"/>
            <a:chExt cx="1309688" cy="345437"/>
          </a:xfrm>
        </p:grpSpPr>
        <p:sp>
          <p:nvSpPr>
            <p:cNvPr id="579" name="矩形"/>
            <p:cNvSpPr/>
            <p:nvPr/>
          </p:nvSpPr>
          <p:spPr>
            <a:xfrm>
              <a:off x="0" y="20319"/>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80" name="数字资产交易"/>
            <p:cNvSpPr/>
            <p:nvPr/>
          </p:nvSpPr>
          <p:spPr>
            <a:xfrm>
              <a:off x="0" y="0"/>
              <a:ext cx="1309689" cy="345438"/>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数字资产交易</a:t>
              </a:r>
            </a:p>
          </p:txBody>
        </p:sp>
      </p:grpSp>
      <p:sp>
        <p:nvSpPr>
          <p:cNvPr id="582" name="矩形 56"/>
          <p:cNvSpPr/>
          <p:nvPr/>
        </p:nvSpPr>
        <p:spPr>
          <a:xfrm>
            <a:off x="9056124" y="5163499"/>
            <a:ext cx="993139" cy="345439"/>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设备资产化</a:t>
            </a:r>
          </a:p>
        </p:txBody>
      </p:sp>
      <p:grpSp>
        <p:nvGrpSpPr>
          <p:cNvPr id="585" name="矩形 57"/>
          <p:cNvGrpSpPr/>
          <p:nvPr/>
        </p:nvGrpSpPr>
        <p:grpSpPr>
          <a:xfrm>
            <a:off x="8841282" y="5985647"/>
            <a:ext cx="1309689" cy="345439"/>
            <a:chOff x="0" y="0"/>
            <a:chExt cx="1309688" cy="345437"/>
          </a:xfrm>
        </p:grpSpPr>
        <p:sp>
          <p:nvSpPr>
            <p:cNvPr id="583" name="矩形"/>
            <p:cNvSpPr/>
            <p:nvPr/>
          </p:nvSpPr>
          <p:spPr>
            <a:xfrm>
              <a:off x="0" y="20319"/>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84" name="接轨数字货币"/>
            <p:cNvSpPr/>
            <p:nvPr/>
          </p:nvSpPr>
          <p:spPr>
            <a:xfrm>
              <a:off x="0" y="0"/>
              <a:ext cx="1309689" cy="345438"/>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接轨数字货币</a:t>
              </a:r>
            </a:p>
          </p:txBody>
        </p:sp>
      </p:grpSp>
      <p:sp>
        <p:nvSpPr>
          <p:cNvPr id="586" name="矩形 58"/>
          <p:cNvSpPr/>
          <p:nvPr/>
        </p:nvSpPr>
        <p:spPr>
          <a:xfrm>
            <a:off x="2161798" y="2759119"/>
            <a:ext cx="400803" cy="701039"/>
          </a:xfrm>
          <a:prstGeom prst="rect">
            <a:avLst/>
          </a:prstGeom>
          <a:ln w="12700">
            <a:miter lim="400000"/>
          </a:ln>
        </p:spPr>
        <p:txBody>
          <a:bodyPr wrap="none" lIns="45718" tIns="45718" rIns="45718" bIns="45718">
            <a:spAutoFit/>
          </a:bodyPr>
          <a:lstStyle>
            <a:lvl1pPr algn="ctr">
              <a:defRPr sz="4000" b="1">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a:t>
            </a:r>
          </a:p>
        </p:txBody>
      </p:sp>
      <p:sp>
        <p:nvSpPr>
          <p:cNvPr id="587" name="矩形 59"/>
          <p:cNvSpPr/>
          <p:nvPr/>
        </p:nvSpPr>
        <p:spPr>
          <a:xfrm>
            <a:off x="6857624" y="2820277"/>
            <a:ext cx="400803" cy="701039"/>
          </a:xfrm>
          <a:prstGeom prst="rect">
            <a:avLst/>
          </a:prstGeom>
          <a:ln w="12700">
            <a:miter lim="400000"/>
          </a:ln>
        </p:spPr>
        <p:txBody>
          <a:bodyPr wrap="none" lIns="45718" tIns="45718" rIns="45718" bIns="45718">
            <a:spAutoFit/>
          </a:bodyPr>
          <a:lstStyle>
            <a:lvl1pPr algn="ctr">
              <a:defRPr sz="4000" b="1">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a:t>
            </a:r>
          </a:p>
        </p:txBody>
      </p:sp>
      <p:sp>
        <p:nvSpPr>
          <p:cNvPr id="588" name="矩形 61"/>
          <p:cNvSpPr/>
          <p:nvPr/>
        </p:nvSpPr>
        <p:spPr>
          <a:xfrm>
            <a:off x="8249421" y="4590336"/>
            <a:ext cx="1143060" cy="304802"/>
          </a:xfrm>
          <a:prstGeom prst="rect">
            <a:avLst/>
          </a:prstGeom>
          <a:solidFill>
            <a:srgbClr val="DEEBF7"/>
          </a:solidFill>
          <a:ln w="12700">
            <a:miter lim="400000"/>
          </a:ln>
        </p:spPr>
        <p:txBody>
          <a:bodyPr lIns="45718" tIns="45718" rIns="45718" bIns="45718" anchor="ct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接入安全</a:t>
            </a:r>
            <a:endParaRPr dirty="0"/>
          </a:p>
        </p:txBody>
      </p:sp>
      <p:grpSp>
        <p:nvGrpSpPr>
          <p:cNvPr id="591" name="矩形 43"/>
          <p:cNvGrpSpPr/>
          <p:nvPr/>
        </p:nvGrpSpPr>
        <p:grpSpPr>
          <a:xfrm>
            <a:off x="3963861" y="1793588"/>
            <a:ext cx="552452" cy="304801"/>
            <a:chOff x="0" y="0"/>
            <a:chExt cx="552451" cy="304800"/>
          </a:xfrm>
        </p:grpSpPr>
        <p:sp>
          <p:nvSpPr>
            <p:cNvPr id="589" name="矩形"/>
            <p:cNvSpPr/>
            <p:nvPr/>
          </p:nvSpPr>
          <p:spPr>
            <a:xfrm>
              <a:off x="-1" y="0"/>
              <a:ext cx="552453"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defRPr>
              </a:pPr>
              <a:endParaRPr/>
            </a:p>
          </p:txBody>
        </p:sp>
        <p:sp>
          <p:nvSpPr>
            <p:cNvPr id="590" name="NFC"/>
            <p:cNvSpPr/>
            <p:nvPr/>
          </p:nvSpPr>
          <p:spPr>
            <a:xfrm>
              <a:off x="-1" y="17780"/>
              <a:ext cx="552453"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defRPr>
              </a:lvl1pPr>
            </a:lstStyle>
            <a:p>
              <a:r>
                <a:t>NFC</a:t>
              </a:r>
            </a:p>
          </p:txBody>
        </p:sp>
      </p:grpSp>
      <p:grpSp>
        <p:nvGrpSpPr>
          <p:cNvPr id="594" name="矩形 48"/>
          <p:cNvGrpSpPr/>
          <p:nvPr/>
        </p:nvGrpSpPr>
        <p:grpSpPr>
          <a:xfrm>
            <a:off x="4649661" y="1792814"/>
            <a:ext cx="552452" cy="304802"/>
            <a:chOff x="0" y="0"/>
            <a:chExt cx="552451" cy="304800"/>
          </a:xfrm>
        </p:grpSpPr>
        <p:sp>
          <p:nvSpPr>
            <p:cNvPr id="592" name="矩形"/>
            <p:cNvSpPr/>
            <p:nvPr/>
          </p:nvSpPr>
          <p:spPr>
            <a:xfrm>
              <a:off x="-1" y="0"/>
              <a:ext cx="552453"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593" name="QR"/>
            <p:cNvSpPr/>
            <p:nvPr/>
          </p:nvSpPr>
          <p:spPr>
            <a:xfrm>
              <a:off x="-1" y="17780"/>
              <a:ext cx="552453"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QR</a:t>
              </a:r>
            </a:p>
          </p:txBody>
        </p:sp>
      </p:grpSp>
      <p:sp>
        <p:nvSpPr>
          <p:cNvPr id="595" name="矩形 50"/>
          <p:cNvSpPr/>
          <p:nvPr/>
        </p:nvSpPr>
        <p:spPr>
          <a:xfrm>
            <a:off x="9704234" y="4586799"/>
            <a:ext cx="1143060" cy="304802"/>
          </a:xfrm>
          <a:prstGeom prst="rect">
            <a:avLst/>
          </a:prstGeom>
          <a:solidFill>
            <a:srgbClr val="DEEBF7"/>
          </a:solidFill>
          <a:ln w="12700">
            <a:miter lim="400000"/>
          </a:ln>
        </p:spPr>
        <p:txBody>
          <a:bodyPr lIns="45718" tIns="45718" rIns="45718" bIns="45718" anchor="ct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数据安全</a:t>
            </a:r>
            <a:endParaRPr dirty="0"/>
          </a:p>
        </p:txBody>
      </p:sp>
      <p:sp>
        <p:nvSpPr>
          <p:cNvPr id="596" name="矩形 64"/>
          <p:cNvSpPr/>
          <p:nvPr/>
        </p:nvSpPr>
        <p:spPr>
          <a:xfrm>
            <a:off x="6619846" y="2284683"/>
            <a:ext cx="993139" cy="345439"/>
          </a:xfrm>
          <a:prstGeom prst="rect">
            <a:avLst/>
          </a:prstGeom>
          <a:solidFill>
            <a:srgbClr val="33CCCC"/>
          </a:solidFill>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物联网技术</a:t>
            </a:r>
          </a:p>
        </p:txBody>
      </p:sp>
      <p:sp>
        <p:nvSpPr>
          <p:cNvPr id="597" name="矩形 65"/>
          <p:cNvSpPr/>
          <p:nvPr/>
        </p:nvSpPr>
        <p:spPr>
          <a:xfrm>
            <a:off x="6353146" y="5163499"/>
            <a:ext cx="1526539" cy="345439"/>
          </a:xfrm>
          <a:prstGeom prst="rect">
            <a:avLst/>
          </a:prstGeom>
          <a:solidFill>
            <a:schemeClr val="accent4"/>
          </a:solidFill>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区块链物联网技术</a:t>
            </a:r>
          </a:p>
        </p:txBody>
      </p:sp>
      <p:sp>
        <p:nvSpPr>
          <p:cNvPr id="598" name="文本框 5"/>
          <p:cNvSpPr/>
          <p:nvPr/>
        </p:nvSpPr>
        <p:spPr>
          <a:xfrm>
            <a:off x="320196" y="233700"/>
            <a:ext cx="2777359" cy="369328"/>
          </a:xfrm>
          <a:prstGeom prst="rect">
            <a:avLst/>
          </a:prstGeom>
          <a:ln w="12700">
            <a:miter lim="400000"/>
          </a:ln>
        </p:spPr>
        <p:txBody>
          <a:bodyPr wrap="none" lIns="45718" tIns="45718" rIns="45718" bIns="45718">
            <a:spAutoFit/>
          </a:bodyPr>
          <a:lstStyle>
            <a:lvl1pPr>
              <a:defRPr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err="1"/>
              <a:t>ITC</a:t>
            </a:r>
            <a:r>
              <a:rPr dirty="0" err="1"/>
              <a:t>万物链平台方案构架图</a:t>
            </a:r>
            <a:endParaRPr dirty="0"/>
          </a:p>
        </p:txBody>
      </p:sp>
      <p:sp>
        <p:nvSpPr>
          <p:cNvPr id="599" name="矩形 51"/>
          <p:cNvSpPr/>
          <p:nvPr/>
        </p:nvSpPr>
        <p:spPr>
          <a:xfrm>
            <a:off x="3050819" y="3959597"/>
            <a:ext cx="3149956" cy="851369"/>
          </a:xfrm>
          <a:prstGeom prst="rect">
            <a:avLst/>
          </a:prstGeom>
          <a:solidFill>
            <a:srgbClr val="2E75B6"/>
          </a:solidFill>
          <a:ln w="12700">
            <a:solidFill>
              <a:srgbClr val="787878"/>
            </a:solidFill>
            <a:miter/>
          </a:ln>
        </p:spPr>
        <p:txBody>
          <a:bodyPr lIns="45718" tIns="45718" rIns="45718" bIns="45718" anchor="ctr"/>
          <a:lstStyle/>
          <a:p>
            <a:pPr algn="ctr">
              <a:defRPr>
                <a:solidFill>
                  <a:srgbClr val="FFFFFF"/>
                </a:solidFill>
              </a:defRPr>
            </a:pPr>
            <a:endParaRPr/>
          </a:p>
        </p:txBody>
      </p:sp>
      <p:sp>
        <p:nvSpPr>
          <p:cNvPr id="600" name="矩形 60"/>
          <p:cNvSpPr/>
          <p:nvPr/>
        </p:nvSpPr>
        <p:spPr>
          <a:xfrm>
            <a:off x="3861796" y="4017362"/>
            <a:ext cx="1526539" cy="345439"/>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区块链钱包应用端</a:t>
            </a:r>
          </a:p>
        </p:txBody>
      </p:sp>
      <p:grpSp>
        <p:nvGrpSpPr>
          <p:cNvPr id="603" name="矩形 62"/>
          <p:cNvGrpSpPr/>
          <p:nvPr/>
        </p:nvGrpSpPr>
        <p:grpSpPr>
          <a:xfrm>
            <a:off x="4111850" y="4356046"/>
            <a:ext cx="1019066" cy="307339"/>
            <a:chOff x="0" y="0"/>
            <a:chExt cx="1019065" cy="307337"/>
          </a:xfrm>
        </p:grpSpPr>
        <p:sp>
          <p:nvSpPr>
            <p:cNvPr id="601" name="矩形"/>
            <p:cNvSpPr/>
            <p:nvPr/>
          </p:nvSpPr>
          <p:spPr>
            <a:xfrm>
              <a:off x="-1" y="1269"/>
              <a:ext cx="1019066" cy="304803"/>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602" name="资产钱包"/>
            <p:cNvSpPr/>
            <p:nvPr/>
          </p:nvSpPr>
          <p:spPr>
            <a:xfrm>
              <a:off x="-1" y="0"/>
              <a:ext cx="1019066" cy="307338"/>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资产钱包</a:t>
              </a:r>
            </a:p>
          </p:txBody>
        </p:sp>
      </p:grpSp>
      <p:sp>
        <p:nvSpPr>
          <p:cNvPr id="604" name="矩形 1"/>
          <p:cNvSpPr/>
          <p:nvPr/>
        </p:nvSpPr>
        <p:spPr>
          <a:xfrm>
            <a:off x="2822712" y="924339"/>
            <a:ext cx="8587411" cy="3035258"/>
          </a:xfrm>
          <a:prstGeom prst="rect">
            <a:avLst/>
          </a:prstGeom>
          <a:ln w="19050">
            <a:solidFill>
              <a:srgbClr val="33CCCC"/>
            </a:solidFill>
            <a:prstDash val="lgDash"/>
            <a:miter/>
          </a:ln>
        </p:spPr>
        <p:txBody>
          <a:bodyPr lIns="45718" tIns="45718" rIns="45718" bIns="45718" anchor="ctr"/>
          <a:lstStyle/>
          <a:p>
            <a:pPr algn="ctr">
              <a:defRPr>
                <a:solidFill>
                  <a:srgbClr val="FFFFFF"/>
                </a:solidFill>
              </a:defRPr>
            </a:pPr>
            <a:endParaRPr/>
          </a:p>
        </p:txBody>
      </p:sp>
      <p:grpSp>
        <p:nvGrpSpPr>
          <p:cNvPr id="607" name="矩形 66"/>
          <p:cNvGrpSpPr/>
          <p:nvPr/>
        </p:nvGrpSpPr>
        <p:grpSpPr>
          <a:xfrm>
            <a:off x="2822713" y="4017362"/>
            <a:ext cx="8587411" cy="2645908"/>
            <a:chOff x="0" y="0"/>
            <a:chExt cx="8587410" cy="2645906"/>
          </a:xfrm>
        </p:grpSpPr>
        <p:sp>
          <p:nvSpPr>
            <p:cNvPr id="605" name="矩形"/>
            <p:cNvSpPr/>
            <p:nvPr/>
          </p:nvSpPr>
          <p:spPr>
            <a:xfrm>
              <a:off x="0" y="0"/>
              <a:ext cx="8587411" cy="2645907"/>
            </a:xfrm>
            <a:prstGeom prst="rect">
              <a:avLst/>
            </a:prstGeom>
            <a:noFill/>
            <a:ln w="19050" cap="flat">
              <a:solidFill>
                <a:schemeClr val="accent4"/>
              </a:solidFill>
              <a:prstDash val="lgDash"/>
              <a:miter lim="800000"/>
            </a:ln>
            <a:effectLst/>
          </p:spPr>
          <p:txBody>
            <a:bodyPr wrap="square" lIns="45718" tIns="45718" rIns="45718" bIns="45718" numCol="1" anchor="ctr">
              <a:noAutofit/>
            </a:bodyPr>
            <a:lstStyle/>
            <a:p>
              <a:pPr algn="ctr">
                <a:defRPr>
                  <a:solidFill>
                    <a:srgbClr val="FFFFFF"/>
                  </a:solidFill>
                </a:defRPr>
              </a:pPr>
              <a:endParaRPr/>
            </a:p>
          </p:txBody>
        </p:sp>
        <p:sp>
          <p:nvSpPr>
            <p:cNvPr id="606" name="文本"/>
            <p:cNvSpPr/>
            <p:nvPr/>
          </p:nvSpPr>
          <p:spPr>
            <a:xfrm>
              <a:off x="0" y="1143882"/>
              <a:ext cx="8587411" cy="358139"/>
            </a:xfrm>
            <a:prstGeom prst="rect">
              <a:avLst/>
            </a:prstGeom>
            <a:noFill/>
            <a:ln w="12700" cap="flat">
              <a:noFill/>
              <a:miter lim="400000"/>
            </a:ln>
            <a:effectLst/>
          </p:spPr>
          <p:txBody>
            <a:bodyPr wrap="square" lIns="45718" tIns="45718" rIns="45718" bIns="45718" numCol="1" anchor="ctr">
              <a:spAutoFit/>
            </a:bodyPr>
            <a:lstStyle>
              <a:lvl1pPr algn="ctr">
                <a:defRPr>
                  <a:solidFill>
                    <a:srgbClr val="FFFFFF"/>
                  </a:solidFill>
                </a:defRPr>
              </a:lvl1pPr>
            </a:lstStyle>
            <a:p>
              <a:r>
                <a:t> </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8" name="组合 14"/>
          <p:cNvGrpSpPr/>
          <p:nvPr/>
        </p:nvGrpSpPr>
        <p:grpSpPr>
          <a:xfrm>
            <a:off x="736714" y="270767"/>
            <a:ext cx="10607568" cy="512601"/>
            <a:chOff x="0" y="-1"/>
            <a:chExt cx="10607566" cy="512599"/>
          </a:xfrm>
        </p:grpSpPr>
        <p:sp>
          <p:nvSpPr>
            <p:cNvPr id="466"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万物链商业模式竞争力分析</a:t>
              </a:r>
              <a:endParaRPr b="1" dirty="0">
                <a:latin typeface="微软雅黑" panose="020B0503020204020204" charset="-122"/>
                <a:ea typeface="微软雅黑" panose="020B0503020204020204" charset="-122"/>
              </a:endParaRPr>
            </a:p>
          </p:txBody>
        </p:sp>
        <p:sp>
          <p:nvSpPr>
            <p:cNvPr id="467"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3074" name="Picture 2" descr="D:\项目\万物链\PPT图片\微信图片_201708181132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547" y="923208"/>
            <a:ext cx="9359901" cy="5708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16"/>
          <p:cNvGrpSpPr/>
          <p:nvPr/>
        </p:nvGrpSpPr>
        <p:grpSpPr>
          <a:xfrm>
            <a:off x="647385" y="1334746"/>
            <a:ext cx="9984731" cy="522686"/>
            <a:chOff x="-2" y="-1"/>
            <a:chExt cx="8803627" cy="522685"/>
          </a:xfrm>
        </p:grpSpPr>
        <p:sp>
          <p:nvSpPr>
            <p:cNvPr id="53" name="直接连接符 17"/>
            <p:cNvSpPr/>
            <p:nvPr/>
          </p:nvSpPr>
          <p:spPr>
            <a:xfrm>
              <a:off x="-2" y="522683"/>
              <a:ext cx="880362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54" name="TextBox 13"/>
            <p:cNvSpPr/>
            <p:nvPr/>
          </p:nvSpPr>
          <p:spPr>
            <a:xfrm>
              <a:off x="-2" y="-1"/>
              <a:ext cx="3989456"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zh-CN" altLang="en-US" b="1" dirty="0">
                  <a:latin typeface="微软雅黑" panose="020B0503020204020204" charset="-122"/>
                  <a:ea typeface="微软雅黑" panose="020B0503020204020204" charset="-122"/>
                </a:rPr>
                <a:t>技术研发进度</a:t>
              </a:r>
              <a:endParaRPr b="1" dirty="0">
                <a:latin typeface="微软雅黑" panose="020B0503020204020204" charset="-122"/>
                <a:ea typeface="微软雅黑" panose="020B0503020204020204" charset="-122"/>
              </a:endParaRPr>
            </a:p>
          </p:txBody>
        </p:sp>
      </p:grpSp>
      <p:sp>
        <p:nvSpPr>
          <p:cNvPr id="55" name="流程图: 联系 22"/>
          <p:cNvSpPr/>
          <p:nvPr/>
        </p:nvSpPr>
        <p:spPr>
          <a:xfrm>
            <a:off x="893472" y="2541508"/>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6" name="右箭头 26"/>
          <p:cNvSpPr/>
          <p:nvPr/>
        </p:nvSpPr>
        <p:spPr>
          <a:xfrm>
            <a:off x="2838212" y="3113637"/>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sp>
        <p:nvSpPr>
          <p:cNvPr id="57" name="流程图: 联系 22"/>
          <p:cNvSpPr/>
          <p:nvPr/>
        </p:nvSpPr>
        <p:spPr>
          <a:xfrm>
            <a:off x="3731922" y="2541508"/>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8" name="右箭头 26"/>
          <p:cNvSpPr/>
          <p:nvPr/>
        </p:nvSpPr>
        <p:spPr>
          <a:xfrm>
            <a:off x="5648088" y="3113637"/>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sp>
        <p:nvSpPr>
          <p:cNvPr id="59" name="流程图: 联系 22"/>
          <p:cNvSpPr/>
          <p:nvPr/>
        </p:nvSpPr>
        <p:spPr>
          <a:xfrm>
            <a:off x="6541797" y="2541508"/>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60" name="右箭头 26"/>
          <p:cNvSpPr/>
          <p:nvPr/>
        </p:nvSpPr>
        <p:spPr>
          <a:xfrm>
            <a:off x="8315088" y="3113637"/>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sp>
        <p:nvSpPr>
          <p:cNvPr id="61" name="流程图: 联系 22"/>
          <p:cNvSpPr/>
          <p:nvPr/>
        </p:nvSpPr>
        <p:spPr>
          <a:xfrm>
            <a:off x="9208797" y="2541508"/>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66" name="文本框 14"/>
          <p:cNvSpPr/>
          <p:nvPr/>
        </p:nvSpPr>
        <p:spPr>
          <a:xfrm>
            <a:off x="676794" y="4414349"/>
            <a:ext cx="1748296" cy="369328"/>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800" dirty="0"/>
              <a:t>底层链研发完毕</a:t>
            </a:r>
            <a:endParaRPr sz="1800" dirty="0"/>
          </a:p>
        </p:txBody>
      </p:sp>
      <p:sp>
        <p:nvSpPr>
          <p:cNvPr id="67" name="文本框 14"/>
          <p:cNvSpPr/>
          <p:nvPr/>
        </p:nvSpPr>
        <p:spPr>
          <a:xfrm>
            <a:off x="3731922" y="4414349"/>
            <a:ext cx="1428757" cy="369328"/>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800" dirty="0"/>
              <a:t>钱包测试</a:t>
            </a:r>
            <a:endParaRPr sz="1800" dirty="0"/>
          </a:p>
        </p:txBody>
      </p:sp>
      <p:sp>
        <p:nvSpPr>
          <p:cNvPr id="68" name="文本框 14"/>
          <p:cNvSpPr/>
          <p:nvPr/>
        </p:nvSpPr>
        <p:spPr>
          <a:xfrm>
            <a:off x="6157022" y="4302544"/>
            <a:ext cx="2158066" cy="646327"/>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800" dirty="0"/>
              <a:t>物联网操作系统</a:t>
            </a:r>
            <a:endParaRPr lang="en-US" altLang="zh-CN" sz="1800" dirty="0"/>
          </a:p>
          <a:p>
            <a:r>
              <a:rPr lang="zh-CN" altLang="en-US" sz="1800" dirty="0"/>
              <a:t>研发完毕</a:t>
            </a:r>
            <a:endParaRPr sz="1800" dirty="0"/>
          </a:p>
        </p:txBody>
      </p:sp>
      <p:sp>
        <p:nvSpPr>
          <p:cNvPr id="69" name="文本框 14"/>
          <p:cNvSpPr/>
          <p:nvPr/>
        </p:nvSpPr>
        <p:spPr>
          <a:xfrm>
            <a:off x="8975333" y="4441043"/>
            <a:ext cx="2240658" cy="369328"/>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800" dirty="0"/>
              <a:t>系统整体运作测试</a:t>
            </a:r>
            <a:endParaRPr sz="1800" dirty="0"/>
          </a:p>
        </p:txBody>
      </p:sp>
      <p:sp>
        <p:nvSpPr>
          <p:cNvPr id="4" name="文本框 3"/>
          <p:cNvSpPr txBox="1"/>
          <p:nvPr/>
        </p:nvSpPr>
        <p:spPr>
          <a:xfrm>
            <a:off x="981397" y="4948871"/>
            <a:ext cx="1256109"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rgbClr val="000000"/>
                </a:solidFill>
                <a:effectLst/>
                <a:uFillTx/>
                <a:latin typeface="+mj-lt"/>
                <a:ea typeface="+mj-ea"/>
                <a:cs typeface="+mj-cs"/>
                <a:sym typeface="Calibri" panose="020F0502020204030204"/>
              </a:rPr>
              <a:t>2017</a:t>
            </a:r>
            <a:r>
              <a:rPr kumimoji="0" lang="zh-CN" altLang="en-US" sz="1800" b="0" i="0" u="none" strike="noStrike" cap="none" spc="0" normalizeH="0" baseline="0" dirty="0" smtClean="0">
                <a:ln>
                  <a:noFill/>
                </a:ln>
                <a:solidFill>
                  <a:srgbClr val="000000"/>
                </a:solidFill>
                <a:effectLst/>
                <a:uFillTx/>
                <a:latin typeface="+mj-lt"/>
                <a:ea typeface="+mj-ea"/>
                <a:cs typeface="+mj-cs"/>
                <a:sym typeface="Calibri" panose="020F0502020204030204"/>
              </a:rPr>
              <a:t>年</a:t>
            </a:r>
            <a:r>
              <a:rPr kumimoji="0" lang="en-US" altLang="zh-CN" sz="1800" b="0" i="0" u="none" strike="noStrike" cap="none" spc="0" normalizeH="0" baseline="0" dirty="0" smtClean="0">
                <a:ln>
                  <a:noFill/>
                </a:ln>
                <a:solidFill>
                  <a:srgbClr val="000000"/>
                </a:solidFill>
                <a:effectLst/>
                <a:uFillTx/>
                <a:latin typeface="+mj-lt"/>
                <a:ea typeface="+mj-ea"/>
                <a:cs typeface="+mj-cs"/>
                <a:sym typeface="Calibri" panose="020F0502020204030204"/>
              </a:rPr>
              <a:t>12</a:t>
            </a:r>
            <a:r>
              <a:rPr kumimoji="0" lang="zh-CN" altLang="en-US" sz="1800" b="0" i="0" u="none" strike="noStrike" cap="none" spc="0" normalizeH="0" baseline="0" dirty="0" smtClean="0">
                <a:ln>
                  <a:noFill/>
                </a:ln>
                <a:solidFill>
                  <a:srgbClr val="000000"/>
                </a:solidFill>
                <a:effectLst/>
                <a:uFillTx/>
                <a:latin typeface="+mj-lt"/>
                <a:ea typeface="+mj-ea"/>
                <a:cs typeface="+mj-cs"/>
                <a:sym typeface="Calibri" panose="020F0502020204030204"/>
              </a:rPr>
              <a:t>月</a:t>
            </a:r>
            <a:endPar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6" name="文本框 5"/>
          <p:cNvSpPr txBox="1"/>
          <p:nvPr/>
        </p:nvSpPr>
        <p:spPr>
          <a:xfrm>
            <a:off x="3866913" y="4948871"/>
            <a:ext cx="1139090"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smtClean="0"/>
              <a:t>2018</a:t>
            </a:r>
            <a:r>
              <a:rPr lang="zh-CN" altLang="en-US" dirty="0" smtClean="0"/>
              <a:t>年</a:t>
            </a:r>
            <a:r>
              <a:rPr lang="en-US" altLang="zh-CN" dirty="0" smtClean="0"/>
              <a:t>2</a:t>
            </a:r>
            <a:r>
              <a:rPr lang="zh-CN" altLang="en-US" dirty="0" smtClean="0"/>
              <a:t>月</a:t>
            </a:r>
            <a:endPar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7" name="文本框 6"/>
          <p:cNvSpPr txBox="1"/>
          <p:nvPr/>
        </p:nvSpPr>
        <p:spPr>
          <a:xfrm>
            <a:off x="6675185" y="4951895"/>
            <a:ext cx="1139090"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rgbClr val="000000"/>
                </a:solidFill>
                <a:effectLst/>
                <a:uFillTx/>
                <a:latin typeface="+mj-lt"/>
                <a:ea typeface="+mj-ea"/>
                <a:cs typeface="+mj-cs"/>
                <a:sym typeface="Calibri" panose="020F0502020204030204"/>
              </a:rPr>
              <a:t>2018</a:t>
            </a:r>
            <a:r>
              <a:rPr kumimoji="0" lang="zh-CN" altLang="en-US" sz="1800" b="0" i="0" u="none" strike="noStrike" cap="none" spc="0" normalizeH="0" baseline="0" dirty="0" smtClean="0">
                <a:ln>
                  <a:noFill/>
                </a:ln>
                <a:solidFill>
                  <a:srgbClr val="000000"/>
                </a:solidFill>
                <a:effectLst/>
                <a:uFillTx/>
                <a:latin typeface="+mj-lt"/>
                <a:ea typeface="+mj-ea"/>
                <a:cs typeface="+mj-cs"/>
                <a:sym typeface="Calibri" panose="020F0502020204030204"/>
              </a:rPr>
              <a:t>年</a:t>
            </a:r>
            <a:r>
              <a:rPr kumimoji="0" lang="en-US" altLang="zh-CN" sz="1800" b="0" i="0" u="none" strike="noStrike" cap="none" spc="0" normalizeH="0" baseline="0" dirty="0" smtClean="0">
                <a:ln>
                  <a:noFill/>
                </a:ln>
                <a:solidFill>
                  <a:srgbClr val="000000"/>
                </a:solidFill>
                <a:effectLst/>
                <a:uFillTx/>
                <a:latin typeface="+mj-lt"/>
                <a:ea typeface="+mj-ea"/>
                <a:cs typeface="+mj-cs"/>
                <a:sym typeface="Calibri" panose="020F0502020204030204"/>
              </a:rPr>
              <a:t>5</a:t>
            </a:r>
            <a:r>
              <a:rPr kumimoji="0" lang="zh-CN" altLang="en-US" sz="1800" b="0" i="0" u="none" strike="noStrike" cap="none" spc="0" normalizeH="0" baseline="0" dirty="0" smtClean="0">
                <a:ln>
                  <a:noFill/>
                </a:ln>
                <a:solidFill>
                  <a:srgbClr val="000000"/>
                </a:solidFill>
                <a:effectLst/>
                <a:uFillTx/>
                <a:latin typeface="+mj-lt"/>
                <a:ea typeface="+mj-ea"/>
                <a:cs typeface="+mj-cs"/>
                <a:sym typeface="Calibri" panose="020F0502020204030204"/>
              </a:rPr>
              <a:t>月</a:t>
            </a:r>
            <a:endPar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8" name="文本框 7"/>
          <p:cNvSpPr txBox="1"/>
          <p:nvPr/>
        </p:nvSpPr>
        <p:spPr>
          <a:xfrm>
            <a:off x="9503590" y="4948871"/>
            <a:ext cx="1139090"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smtClean="0"/>
              <a:t>2019</a:t>
            </a:r>
            <a:r>
              <a:rPr lang="zh-CN" altLang="en-US" dirty="0" smtClean="0"/>
              <a:t>年</a:t>
            </a:r>
            <a:r>
              <a:rPr lang="en-US" altLang="zh-CN" dirty="0" smtClean="0"/>
              <a:t>2</a:t>
            </a:r>
            <a:r>
              <a:rPr lang="zh-CN" altLang="en-US" dirty="0"/>
              <a:t>月</a:t>
            </a:r>
            <a:endPar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pic>
        <p:nvPicPr>
          <p:cNvPr id="1026" name="Picture 2" descr="D:\项目\万物链\PPT图片\多点互动.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156" y="2975908"/>
            <a:ext cx="891729" cy="65408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项目\万物链\PPT图片\钱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6435" y="2922883"/>
            <a:ext cx="801506" cy="801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项目\万物链\PPT图片\操作系统.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2549" y="2850560"/>
            <a:ext cx="903013" cy="9030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项目\万物链\PPT图片\整体.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5367" y="2938075"/>
            <a:ext cx="729746" cy="7297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16"/>
          <p:cNvGrpSpPr/>
          <p:nvPr/>
        </p:nvGrpSpPr>
        <p:grpSpPr>
          <a:xfrm>
            <a:off x="997593" y="1354202"/>
            <a:ext cx="9984731" cy="522686"/>
            <a:chOff x="-2" y="-1"/>
            <a:chExt cx="8803627" cy="522685"/>
          </a:xfrm>
        </p:grpSpPr>
        <p:sp>
          <p:nvSpPr>
            <p:cNvPr id="53" name="直接连接符 17"/>
            <p:cNvSpPr/>
            <p:nvPr/>
          </p:nvSpPr>
          <p:spPr>
            <a:xfrm>
              <a:off x="-2" y="522683"/>
              <a:ext cx="880362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54" name="TextBox 13"/>
            <p:cNvSpPr/>
            <p:nvPr/>
          </p:nvSpPr>
          <p:spPr>
            <a:xfrm>
              <a:off x="-2" y="-1"/>
              <a:ext cx="3989456"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zh-CN" altLang="en-US" b="1" dirty="0">
                  <a:latin typeface="微软雅黑" panose="020B0503020204020204" charset="-122"/>
                  <a:ea typeface="微软雅黑" panose="020B0503020204020204" charset="-122"/>
                </a:rPr>
                <a:t>商业行动计划</a:t>
              </a:r>
              <a:endParaRPr b="1" dirty="0">
                <a:latin typeface="微软雅黑" panose="020B0503020204020204" charset="-122"/>
                <a:ea typeface="微软雅黑" panose="020B0503020204020204" charset="-122"/>
              </a:endParaRPr>
            </a:p>
          </p:txBody>
        </p:sp>
      </p:grpSp>
      <p:sp>
        <p:nvSpPr>
          <p:cNvPr id="55" name="流程图: 联系 22"/>
          <p:cNvSpPr/>
          <p:nvPr/>
        </p:nvSpPr>
        <p:spPr>
          <a:xfrm>
            <a:off x="2242656" y="2376132"/>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6" name="右箭头 26"/>
          <p:cNvSpPr/>
          <p:nvPr/>
        </p:nvSpPr>
        <p:spPr>
          <a:xfrm>
            <a:off x="4187396" y="2948261"/>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sp>
        <p:nvSpPr>
          <p:cNvPr id="57" name="流程图: 联系 22"/>
          <p:cNvSpPr/>
          <p:nvPr/>
        </p:nvSpPr>
        <p:spPr>
          <a:xfrm>
            <a:off x="5081106" y="2376132"/>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8" name="右箭头 26"/>
          <p:cNvSpPr/>
          <p:nvPr/>
        </p:nvSpPr>
        <p:spPr>
          <a:xfrm>
            <a:off x="6997272" y="2948261"/>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sp>
        <p:nvSpPr>
          <p:cNvPr id="59" name="流程图: 联系 22"/>
          <p:cNvSpPr/>
          <p:nvPr/>
        </p:nvSpPr>
        <p:spPr>
          <a:xfrm>
            <a:off x="7890981" y="2376132"/>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pic>
        <p:nvPicPr>
          <p:cNvPr id="2050" name="Picture 2" descr="D:\图标\照明.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7410" y="2720884"/>
            <a:ext cx="833377" cy="83337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图标\家电.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4399" y="2732039"/>
            <a:ext cx="776300" cy="7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图标\工厂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4936" y="2662701"/>
            <a:ext cx="914975" cy="914975"/>
          </a:xfrm>
          <a:prstGeom prst="rect">
            <a:avLst/>
          </a:prstGeom>
          <a:noFill/>
          <a:extLst>
            <a:ext uri="{909E8E84-426E-40DD-AFC4-6F175D3DCCD1}">
              <a14:hiddenFill xmlns:a14="http://schemas.microsoft.com/office/drawing/2010/main">
                <a:solidFill>
                  <a:srgbClr val="FFFFFF"/>
                </a:solidFill>
              </a14:hiddenFill>
            </a:ext>
          </a:extLst>
        </p:spPr>
      </p:pic>
      <p:sp>
        <p:nvSpPr>
          <p:cNvPr id="66" name="文本框 14"/>
          <p:cNvSpPr/>
          <p:nvPr/>
        </p:nvSpPr>
        <p:spPr>
          <a:xfrm>
            <a:off x="2242655" y="4110474"/>
            <a:ext cx="1428757" cy="369328"/>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800" dirty="0"/>
              <a:t>照明领域</a:t>
            </a:r>
            <a:endParaRPr sz="1800" dirty="0"/>
          </a:p>
        </p:txBody>
      </p:sp>
      <p:sp>
        <p:nvSpPr>
          <p:cNvPr id="67" name="文本框 14"/>
          <p:cNvSpPr/>
          <p:nvPr/>
        </p:nvSpPr>
        <p:spPr>
          <a:xfrm>
            <a:off x="5081106" y="4110474"/>
            <a:ext cx="1428757" cy="369328"/>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800" dirty="0"/>
              <a:t>白色家电</a:t>
            </a:r>
            <a:endParaRPr sz="1800" dirty="0"/>
          </a:p>
        </p:txBody>
      </p:sp>
      <p:sp>
        <p:nvSpPr>
          <p:cNvPr id="68" name="文本框 14"/>
          <p:cNvSpPr/>
          <p:nvPr/>
        </p:nvSpPr>
        <p:spPr>
          <a:xfrm>
            <a:off x="7890981" y="4110474"/>
            <a:ext cx="1428757" cy="369328"/>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1800" dirty="0"/>
              <a:t>工业物联网</a:t>
            </a:r>
            <a:endParaRPr sz="1800" dirty="0"/>
          </a:p>
        </p:txBody>
      </p:sp>
      <p:sp>
        <p:nvSpPr>
          <p:cNvPr id="4" name="文本框 3"/>
          <p:cNvSpPr txBox="1"/>
          <p:nvPr/>
        </p:nvSpPr>
        <p:spPr>
          <a:xfrm>
            <a:off x="2330581" y="4783495"/>
            <a:ext cx="1323435"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微软雅黑" panose="020B0503020204020204" charset="-122"/>
                <a:ea typeface="微软雅黑" panose="020B0503020204020204" charset="-122"/>
                <a:sym typeface="Calibri" panose="020F0502020204030204"/>
              </a:rPr>
              <a:t>2017</a:t>
            </a:r>
            <a:r>
              <a:rPr kumimoji="0" lang="zh-CN" altLang="en-US" sz="1800" b="0" i="0" u="none" strike="noStrike" cap="none" spc="0" normalizeH="0" baseline="0" dirty="0">
                <a:ln>
                  <a:noFill/>
                </a:ln>
                <a:solidFill>
                  <a:srgbClr val="000000"/>
                </a:solidFill>
                <a:effectLst/>
                <a:uFillTx/>
                <a:latin typeface="微软雅黑" panose="020B0503020204020204" charset="-122"/>
                <a:ea typeface="微软雅黑" panose="020B0503020204020204" charset="-122"/>
                <a:sym typeface="Calibri" panose="020F0502020204030204"/>
              </a:rPr>
              <a:t>年下旬</a:t>
            </a:r>
          </a:p>
        </p:txBody>
      </p:sp>
      <p:sp>
        <p:nvSpPr>
          <p:cNvPr id="6" name="文本框 5"/>
          <p:cNvSpPr txBox="1"/>
          <p:nvPr/>
        </p:nvSpPr>
        <p:spPr>
          <a:xfrm>
            <a:off x="5216097" y="4783495"/>
            <a:ext cx="1323435"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latin typeface="微软雅黑" panose="020B0503020204020204" charset="-122"/>
                <a:ea typeface="微软雅黑" panose="020B0503020204020204" charset="-122"/>
              </a:rPr>
              <a:t>2019</a:t>
            </a:r>
            <a:r>
              <a:rPr lang="zh-CN" altLang="en-US" dirty="0">
                <a:latin typeface="微软雅黑" panose="020B0503020204020204" charset="-122"/>
                <a:ea typeface="微软雅黑" panose="020B0503020204020204" charset="-122"/>
              </a:rPr>
              <a:t>年上旬</a:t>
            </a:r>
            <a:endParaRPr kumimoji="0" lang="zh-CN" altLang="en-US" sz="1800" b="0" i="0" u="none" strike="noStrike" cap="none" spc="0" normalizeH="0" baseline="0" dirty="0">
              <a:ln>
                <a:noFill/>
              </a:ln>
              <a:solidFill>
                <a:srgbClr val="000000"/>
              </a:solidFill>
              <a:effectLst/>
              <a:uFillTx/>
              <a:latin typeface="微软雅黑" panose="020B0503020204020204" charset="-122"/>
              <a:ea typeface="微软雅黑" panose="020B0503020204020204" charset="-122"/>
              <a:sym typeface="Calibri" panose="020F0502020204030204"/>
            </a:endParaRPr>
          </a:p>
        </p:txBody>
      </p:sp>
      <p:sp>
        <p:nvSpPr>
          <p:cNvPr id="7" name="文本框 6"/>
          <p:cNvSpPr txBox="1"/>
          <p:nvPr/>
        </p:nvSpPr>
        <p:spPr>
          <a:xfrm>
            <a:off x="8256804" y="4783495"/>
            <a:ext cx="861770"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微软雅黑" panose="020B0503020204020204" charset="-122"/>
                <a:ea typeface="微软雅黑" panose="020B0503020204020204" charset="-122"/>
                <a:sym typeface="Calibri" panose="020F0502020204030204"/>
              </a:rPr>
              <a:t>2022</a:t>
            </a:r>
            <a:r>
              <a:rPr kumimoji="0" lang="zh-CN" altLang="en-US" sz="1800" b="0" i="0" u="none" strike="noStrike" cap="none" spc="0" normalizeH="0" baseline="0" dirty="0">
                <a:ln>
                  <a:noFill/>
                </a:ln>
                <a:solidFill>
                  <a:srgbClr val="000000"/>
                </a:solidFill>
                <a:effectLst/>
                <a:uFillTx/>
                <a:latin typeface="微软雅黑" panose="020B0503020204020204" charset="-122"/>
                <a:ea typeface="微软雅黑" panose="020B0503020204020204" charset="-122"/>
                <a:sym typeface="Calibri" panose="020F0502020204030204"/>
              </a:rPr>
              <a:t>年</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矩形 37"/>
          <p:cNvSpPr/>
          <p:nvPr/>
        </p:nvSpPr>
        <p:spPr>
          <a:xfrm>
            <a:off x="1106433" y="626910"/>
            <a:ext cx="3683055" cy="523216"/>
          </a:xfrm>
          <a:prstGeom prst="rect">
            <a:avLst/>
          </a:prstGeom>
          <a:ln w="12700">
            <a:miter lim="400000"/>
          </a:ln>
        </p:spPr>
        <p:txBody>
          <a:bodyPr wrap="none" lIns="45718" tIns="45718" rIns="45718" bIns="45718">
            <a:spAutoFit/>
          </a:bodyPr>
          <a:lstStyle>
            <a:lvl1pPr>
              <a:defRPr sz="2400" b="1">
                <a:solidFill>
                  <a:srgbClr val="2D3E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a:solidFill>
                  <a:srgbClr val="000000"/>
                </a:solidFill>
                <a:latin typeface="微软雅黑" panose="020B0503020204020204" charset="-122"/>
                <a:ea typeface="微软雅黑" panose="020B0503020204020204" charset="-122"/>
                <a:cs typeface="冬青黑体简体中文 W6"/>
                <a:sym typeface="冬青黑体简体中文 W6"/>
              </a:rPr>
              <a:t>未来社会由物联网构成</a:t>
            </a:r>
            <a:endParaRPr sz="2800" dirty="0">
              <a:solidFill>
                <a:srgbClr val="000000"/>
              </a:solidFill>
              <a:latin typeface="微软雅黑" panose="020B0503020204020204" charset="-122"/>
              <a:ea typeface="微软雅黑" panose="020B0503020204020204" charset="-122"/>
              <a:cs typeface="冬青黑体简体中文 W6"/>
              <a:sym typeface="冬青黑体简体中文 W6"/>
            </a:endParaRPr>
          </a:p>
        </p:txBody>
      </p:sp>
      <p:sp>
        <p:nvSpPr>
          <p:cNvPr id="7" name="文本框 4"/>
          <p:cNvSpPr txBox="1"/>
          <p:nvPr/>
        </p:nvSpPr>
        <p:spPr>
          <a:xfrm>
            <a:off x="1958340" y="1567815"/>
            <a:ext cx="93408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mj-lt"/>
                <a:ea typeface="+mj-ea"/>
                <a:cs typeface="+mj-cs"/>
                <a:sym typeface="Calibri" panose="020F0502020204030204"/>
              </a:rPr>
              <a:t>Before2005</a:t>
            </a:r>
          </a:p>
        </p:txBody>
      </p:sp>
      <p:sp>
        <p:nvSpPr>
          <p:cNvPr id="8" name="文本框 5"/>
          <p:cNvSpPr txBox="1"/>
          <p:nvPr/>
        </p:nvSpPr>
        <p:spPr>
          <a:xfrm>
            <a:off x="5374005" y="1567815"/>
            <a:ext cx="52959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mj-lt"/>
                <a:ea typeface="+mj-ea"/>
                <a:cs typeface="+mj-cs"/>
                <a:sym typeface="Calibri" panose="020F0502020204030204"/>
              </a:rPr>
              <a:t>Today</a:t>
            </a:r>
          </a:p>
        </p:txBody>
      </p:sp>
      <p:sp>
        <p:nvSpPr>
          <p:cNvPr id="9" name="文本框 6"/>
          <p:cNvSpPr txBox="1"/>
          <p:nvPr/>
        </p:nvSpPr>
        <p:spPr>
          <a:xfrm>
            <a:off x="8837295" y="1506220"/>
            <a:ext cx="139700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mj-lt"/>
                <a:ea typeface="+mj-ea"/>
                <a:cs typeface="+mj-cs"/>
                <a:sym typeface="Calibri" panose="020F0502020204030204"/>
              </a:rPr>
              <a:t>2025 and beyond</a:t>
            </a:r>
            <a:r>
              <a:rPr kumimoji="0" lang="en-US" altLang="zh-CN" sz="1800" b="0" i="0" u="none" strike="noStrike" cap="none" spc="0" normalizeH="0" baseline="0">
                <a:ln>
                  <a:noFill/>
                </a:ln>
                <a:solidFill>
                  <a:srgbClr val="000000"/>
                </a:solidFill>
                <a:effectLst/>
                <a:uFillTx/>
                <a:latin typeface="+mj-lt"/>
                <a:ea typeface="+mj-ea"/>
                <a:cs typeface="+mj-cs"/>
                <a:sym typeface="Calibri" panose="020F0502020204030204"/>
              </a:rPr>
              <a:t> </a:t>
            </a:r>
          </a:p>
        </p:txBody>
      </p:sp>
      <p:sp>
        <p:nvSpPr>
          <p:cNvPr id="10" name="文本框 7"/>
          <p:cNvSpPr txBox="1"/>
          <p:nvPr/>
        </p:nvSpPr>
        <p:spPr>
          <a:xfrm>
            <a:off x="1600200" y="4236085"/>
            <a:ext cx="150368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200" b="0" i="0" baseline="0">
                <a:ln>
                  <a:noFill/>
                </a:ln>
                <a:solidFill>
                  <a:schemeClr val="bg1">
                    <a:lumMod val="50000"/>
                  </a:schemeClr>
                </a:solidFill>
                <a:effectLst/>
                <a:uFillTx/>
                <a:latin typeface="+mj-lt"/>
                <a:cs typeface="+mj-ea"/>
                <a:sym typeface="Calibri" panose="020F0502020204030204"/>
              </a:rPr>
              <a:t>closed and centralized </a:t>
            </a:r>
          </a:p>
          <a:p>
            <a:pPr marL="0" marR="0" indent="0" algn="ctr" defTabSz="914400" rtl="0" fontAlgn="auto" latinLnBrk="0" hangingPunct="0">
              <a:lnSpc>
                <a:spcPct val="100000"/>
              </a:lnSpc>
              <a:spcBef>
                <a:spcPts val="0"/>
              </a:spcBef>
              <a:spcAft>
                <a:spcPts val="0"/>
              </a:spcAft>
              <a:buClrTx/>
              <a:buSzTx/>
              <a:buFontTx/>
              <a:buNone/>
            </a:pPr>
            <a:r>
              <a:rPr kumimoji="0" lang="en-US" altLang="zh-CN" sz="1200" b="0" i="0" baseline="0">
                <a:ln>
                  <a:noFill/>
                </a:ln>
                <a:solidFill>
                  <a:schemeClr val="bg1">
                    <a:lumMod val="50000"/>
                  </a:schemeClr>
                </a:solidFill>
                <a:effectLst/>
                <a:uFillTx/>
                <a:latin typeface="+mj-lt"/>
                <a:cs typeface="+mj-ea"/>
                <a:sym typeface="Calibri" panose="020F0502020204030204"/>
              </a:rPr>
              <a:t>IoT networks</a:t>
            </a:r>
          </a:p>
        </p:txBody>
      </p:sp>
      <p:sp>
        <p:nvSpPr>
          <p:cNvPr id="11" name="文本框 9"/>
          <p:cNvSpPr txBox="1"/>
          <p:nvPr/>
        </p:nvSpPr>
        <p:spPr>
          <a:xfrm>
            <a:off x="8903653" y="4236085"/>
            <a:ext cx="1677035"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200" b="0" i="0" baseline="0">
                <a:ln>
                  <a:noFill/>
                </a:ln>
                <a:solidFill>
                  <a:schemeClr val="bg1">
                    <a:lumMod val="50000"/>
                  </a:schemeClr>
                </a:solidFill>
                <a:effectLst/>
                <a:uFillTx/>
                <a:latin typeface="+mj-lt"/>
                <a:cs typeface="+mj-ea"/>
                <a:sym typeface="Calibri" panose="020F0502020204030204"/>
              </a:rPr>
              <a:t>open access IoT networks</a:t>
            </a:r>
          </a:p>
          <a:p>
            <a:pPr marL="0" marR="0" indent="0" algn="ctr" defTabSz="914400" rtl="0" fontAlgn="auto" latinLnBrk="0" hangingPunct="0">
              <a:lnSpc>
                <a:spcPct val="100000"/>
              </a:lnSpc>
              <a:spcBef>
                <a:spcPts val="0"/>
              </a:spcBef>
              <a:spcAft>
                <a:spcPts val="0"/>
              </a:spcAft>
              <a:buClrTx/>
              <a:buSzTx/>
              <a:buFontTx/>
              <a:buNone/>
            </a:pPr>
            <a:r>
              <a:rPr lang="en-US" altLang="zh-CN" sz="1200">
                <a:solidFill>
                  <a:schemeClr val="bg1">
                    <a:lumMod val="50000"/>
                  </a:schemeClr>
                </a:solidFill>
                <a:cs typeface="+mj-ea"/>
                <a:sym typeface="Calibri" panose="020F0502020204030204"/>
              </a:rPr>
              <a:t>distribuited cloud</a:t>
            </a:r>
            <a:endParaRPr kumimoji="0" lang="en-US" altLang="zh-CN" sz="1200" b="0" i="0" baseline="0">
              <a:ln>
                <a:noFill/>
              </a:ln>
              <a:solidFill>
                <a:schemeClr val="bg1">
                  <a:lumMod val="50000"/>
                </a:schemeClr>
              </a:solidFill>
              <a:effectLst/>
              <a:uFillTx/>
              <a:latin typeface="+mj-lt"/>
              <a:cs typeface="+mj-ea"/>
              <a:sym typeface="Calibri" panose="020F0502020204030204"/>
            </a:endParaRPr>
          </a:p>
        </p:txBody>
      </p:sp>
      <p:sp>
        <p:nvSpPr>
          <p:cNvPr id="12" name="右箭头 11"/>
          <p:cNvSpPr/>
          <p:nvPr/>
        </p:nvSpPr>
        <p:spPr>
          <a:xfrm>
            <a:off x="6979920" y="2746375"/>
            <a:ext cx="502285" cy="247015"/>
          </a:xfrm>
          <a:prstGeom prst="rightArrow">
            <a:avLst/>
          </a:prstGeom>
          <a:solidFill>
            <a:srgbClr val="FFFFFF"/>
          </a:solidFill>
          <a:ln w="25400" cap="flat">
            <a:solidFill>
              <a:schemeClr val="accent1">
                <a:lumMod val="60000"/>
                <a:lumOff val="40000"/>
              </a:schemeClr>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pic>
        <p:nvPicPr>
          <p:cNvPr id="13" name="图片 12" descr="wKhkDViBha2AMPC2AAA3BSFuMBo149"/>
          <p:cNvPicPr>
            <a:picLocks noChangeAspect="1"/>
          </p:cNvPicPr>
          <p:nvPr/>
        </p:nvPicPr>
        <p:blipFill>
          <a:blip r:embed="rId3"/>
          <a:stretch>
            <a:fillRect/>
          </a:stretch>
        </p:blipFill>
        <p:spPr>
          <a:xfrm>
            <a:off x="7988300" y="2065020"/>
            <a:ext cx="3333115" cy="2005965"/>
          </a:xfrm>
          <a:prstGeom prst="rect">
            <a:avLst/>
          </a:prstGeom>
        </p:spPr>
      </p:pic>
      <p:sp>
        <p:nvSpPr>
          <p:cNvPr id="14" name="右箭头 13"/>
          <p:cNvSpPr/>
          <p:nvPr/>
        </p:nvSpPr>
        <p:spPr>
          <a:xfrm>
            <a:off x="3810635" y="2746375"/>
            <a:ext cx="502285" cy="247015"/>
          </a:xfrm>
          <a:prstGeom prst="rightArrow">
            <a:avLst/>
          </a:prstGeom>
          <a:solidFill>
            <a:srgbClr val="FFFFFF"/>
          </a:solidFill>
          <a:ln w="25400" cap="flat">
            <a:solidFill>
              <a:schemeClr val="accent1">
                <a:lumMod val="60000"/>
                <a:lumOff val="40000"/>
              </a:schemeClr>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pic>
        <p:nvPicPr>
          <p:cNvPr id="15" name="图片 14" descr="图片1"/>
          <p:cNvPicPr>
            <a:picLocks noChangeAspect="1"/>
          </p:cNvPicPr>
          <p:nvPr/>
        </p:nvPicPr>
        <p:blipFill>
          <a:blip r:embed="rId4"/>
          <a:stretch>
            <a:fillRect/>
          </a:stretch>
        </p:blipFill>
        <p:spPr>
          <a:xfrm>
            <a:off x="1184275" y="2065020"/>
            <a:ext cx="2336165" cy="2072005"/>
          </a:xfrm>
          <a:prstGeom prst="rect">
            <a:avLst/>
          </a:prstGeom>
        </p:spPr>
      </p:pic>
      <p:sp>
        <p:nvSpPr>
          <p:cNvPr id="16" name="文本框 8"/>
          <p:cNvSpPr txBox="1"/>
          <p:nvPr/>
        </p:nvSpPr>
        <p:spPr>
          <a:xfrm>
            <a:off x="4799648" y="4236085"/>
            <a:ext cx="1677035"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200" b="0" i="0" baseline="0">
                <a:ln>
                  <a:noFill/>
                </a:ln>
                <a:solidFill>
                  <a:schemeClr val="bg1">
                    <a:lumMod val="50000"/>
                  </a:schemeClr>
                </a:solidFill>
                <a:effectLst/>
                <a:uFillTx/>
                <a:latin typeface="+mj-lt"/>
                <a:cs typeface="+mj-ea"/>
                <a:sym typeface="Calibri" panose="020F0502020204030204"/>
              </a:rPr>
              <a:t>open access IoT networks</a:t>
            </a:r>
          </a:p>
          <a:p>
            <a:pPr marL="0" marR="0" indent="0" algn="ctr" defTabSz="914400" rtl="0" fontAlgn="auto" latinLnBrk="0" hangingPunct="0">
              <a:lnSpc>
                <a:spcPct val="100000"/>
              </a:lnSpc>
              <a:spcBef>
                <a:spcPts val="0"/>
              </a:spcBef>
              <a:spcAft>
                <a:spcPts val="0"/>
              </a:spcAft>
              <a:buClrTx/>
              <a:buSzTx/>
              <a:buFontTx/>
              <a:buNone/>
            </a:pPr>
            <a:r>
              <a:rPr lang="en-US" altLang="zh-CN" sz="1200">
                <a:solidFill>
                  <a:schemeClr val="bg1">
                    <a:lumMod val="50000"/>
                  </a:schemeClr>
                </a:solidFill>
                <a:cs typeface="+mj-ea"/>
                <a:sym typeface="Calibri" panose="020F0502020204030204"/>
              </a:rPr>
              <a:t>centralized cloud</a:t>
            </a:r>
            <a:endParaRPr kumimoji="0" lang="en-US" altLang="zh-CN" sz="1200" b="0" i="0" baseline="0">
              <a:ln>
                <a:noFill/>
              </a:ln>
              <a:solidFill>
                <a:schemeClr val="bg1">
                  <a:lumMod val="50000"/>
                </a:schemeClr>
              </a:solidFill>
              <a:effectLst/>
              <a:uFillTx/>
              <a:latin typeface="+mj-lt"/>
              <a:cs typeface="+mj-ea"/>
              <a:sym typeface="Calibri" panose="020F0502020204030204"/>
            </a:endParaRPr>
          </a:p>
        </p:txBody>
      </p:sp>
      <p:pic>
        <p:nvPicPr>
          <p:cNvPr id="17" name="图片 16" descr="22222"/>
          <p:cNvPicPr>
            <a:picLocks noChangeAspect="1"/>
          </p:cNvPicPr>
          <p:nvPr/>
        </p:nvPicPr>
        <p:blipFill>
          <a:blip r:embed="rId5"/>
          <a:stretch>
            <a:fillRect/>
          </a:stretch>
        </p:blipFill>
        <p:spPr>
          <a:xfrm>
            <a:off x="4617720" y="2065020"/>
            <a:ext cx="2041525" cy="2423160"/>
          </a:xfrm>
          <a:prstGeom prst="rect">
            <a:avLst/>
          </a:prstGeom>
        </p:spPr>
      </p:pic>
      <p:sp>
        <p:nvSpPr>
          <p:cNvPr id="18" name="矩形 1"/>
          <p:cNvSpPr/>
          <p:nvPr/>
        </p:nvSpPr>
        <p:spPr>
          <a:xfrm>
            <a:off x="1600200" y="5299863"/>
            <a:ext cx="9415479" cy="830993"/>
          </a:xfrm>
          <a:prstGeom prst="rect">
            <a:avLst/>
          </a:prstGeom>
          <a:noFill/>
          <a:ln w="12700">
            <a:miter lim="400000"/>
          </a:ln>
        </p:spPr>
        <p:txBody>
          <a:bodyPr wrap="square" lIns="45718" tIns="45718" rIns="45718" bIns="45718">
            <a:spAutoFit/>
          </a:bodyPr>
          <a:lstStyle/>
          <a:p>
            <a:pPr algn="ct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t>根据</a:t>
            </a:r>
            <a:r>
              <a:rPr lang="en-US" altLang="zh-CN" sz="1600" dirty="0"/>
              <a:t>IHS</a:t>
            </a:r>
            <a:r>
              <a:rPr lang="zh-CN" altLang="en-US" sz="1600" dirty="0"/>
              <a:t>预测，</a:t>
            </a:r>
            <a:r>
              <a:rPr sz="1600" dirty="0">
                <a:solidFill>
                  <a:schemeClr val="tx1"/>
                </a:solidFill>
              </a:rPr>
              <a:t>到2025</a:t>
            </a:r>
            <a:r>
              <a:rPr sz="1600" dirty="0"/>
              <a:t>年大部分的物品都会智能化</a:t>
            </a:r>
            <a:r>
              <a:rPr lang="zh-CN" altLang="en-US" sz="1600" dirty="0"/>
              <a:t>。</a:t>
            </a:r>
            <a:endParaRPr lang="en-US" altLang="zh-CN" sz="1600" dirty="0"/>
          </a:p>
          <a:p>
            <a:pPr algn="ct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600" dirty="0"/>
              <a:t>未来世界万物互联，小到一个茶杯，大到一幢房子，</a:t>
            </a:r>
            <a:r>
              <a:rPr lang="zh-CN" altLang="en-US" sz="1600" dirty="0"/>
              <a:t>都会有一个物联网的操作系统</a:t>
            </a:r>
            <a:r>
              <a:rPr sz="1600" dirty="0"/>
              <a:t>。</a:t>
            </a:r>
          </a:p>
          <a:p>
            <a:pPr algn="ct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600" dirty="0"/>
          </a:p>
        </p:txBody>
      </p:sp>
      <p:sp>
        <p:nvSpPr>
          <p:cNvPr id="19" name="直接连接符 15"/>
          <p:cNvSpPr/>
          <p:nvPr/>
        </p:nvSpPr>
        <p:spPr>
          <a:xfrm>
            <a:off x="1110173" y="1295617"/>
            <a:ext cx="10211242"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6" name="Picture 3" descr="Picture 3"/>
          <p:cNvPicPr>
            <a:picLocks noChangeAspect="1"/>
          </p:cNvPicPr>
          <p:nvPr/>
        </p:nvPicPr>
        <p:blipFill>
          <a:blip r:embed="rId3"/>
          <a:stretch>
            <a:fillRect/>
          </a:stretch>
        </p:blipFill>
        <p:spPr>
          <a:xfrm>
            <a:off x="754597" y="1068752"/>
            <a:ext cx="10820401" cy="4676777"/>
          </a:xfrm>
          <a:prstGeom prst="rect">
            <a:avLst/>
          </a:prstGeom>
          <a:ln w="12700">
            <a:miter lim="400000"/>
            <a:headEnd/>
            <a:tailEnd/>
          </a:ln>
        </p:spPr>
      </p:pic>
      <p:grpSp>
        <p:nvGrpSpPr>
          <p:cNvPr id="801" name="组合 16"/>
          <p:cNvGrpSpPr/>
          <p:nvPr/>
        </p:nvGrpSpPr>
        <p:grpSpPr>
          <a:xfrm>
            <a:off x="997594" y="964337"/>
            <a:ext cx="8803628" cy="522686"/>
            <a:chOff x="-2" y="-1"/>
            <a:chExt cx="8803627" cy="522685"/>
          </a:xfrm>
        </p:grpSpPr>
        <p:sp>
          <p:nvSpPr>
            <p:cNvPr id="799" name="直接连接符 17"/>
            <p:cNvSpPr/>
            <p:nvPr/>
          </p:nvSpPr>
          <p:spPr>
            <a:xfrm>
              <a:off x="-2" y="522683"/>
              <a:ext cx="880362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800" name="TextBox 13"/>
            <p:cNvSpPr/>
            <p:nvPr/>
          </p:nvSpPr>
          <p:spPr>
            <a:xfrm>
              <a:off x="-2" y="-1"/>
              <a:ext cx="3989456"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b="1" dirty="0" err="1">
                  <a:latin typeface="微软雅黑" panose="020B0503020204020204" charset="-122"/>
                  <a:ea typeface="微软雅黑" panose="020B0503020204020204" charset="-122"/>
                </a:rPr>
                <a:t>照明解决方案</a:t>
              </a:r>
              <a:endParaRPr b="1" dirty="0">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pull/>
      </p:transition>
    </mc:Choice>
    <mc:Fallback xmlns="">
      <p:transition spd="slow" advClick="0" advTm="0">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5" name="组合 16"/>
          <p:cNvGrpSpPr/>
          <p:nvPr/>
        </p:nvGrpSpPr>
        <p:grpSpPr>
          <a:xfrm>
            <a:off x="997591" y="964337"/>
            <a:ext cx="8803632" cy="522686"/>
            <a:chOff x="-2" y="-1"/>
            <a:chExt cx="8803630" cy="522685"/>
          </a:xfrm>
        </p:grpSpPr>
        <p:sp>
          <p:nvSpPr>
            <p:cNvPr id="803" name="直接连接符 17"/>
            <p:cNvSpPr/>
            <p:nvPr/>
          </p:nvSpPr>
          <p:spPr>
            <a:xfrm>
              <a:off x="0" y="522683"/>
              <a:ext cx="880362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804" name="TextBox 13"/>
            <p:cNvSpPr/>
            <p:nvPr/>
          </p:nvSpPr>
          <p:spPr>
            <a:xfrm>
              <a:off x="-2" y="-1"/>
              <a:ext cx="4742806" cy="358774"/>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b="1" dirty="0" err="1">
                  <a:latin typeface="微软雅黑" panose="020B0503020204020204" charset="-122"/>
                  <a:ea typeface="微软雅黑" panose="020B0503020204020204" charset="-122"/>
                </a:rPr>
                <a:t>区块链物联网照</a:t>
              </a:r>
              <a:r>
                <a:rPr lang="zh-CN" b="1" dirty="0" err="1">
                  <a:latin typeface="微软雅黑" panose="020B0503020204020204" charset="-122"/>
                  <a:ea typeface="微软雅黑" panose="020B0503020204020204" charset="-122"/>
                </a:rPr>
                <a:t>明</a:t>
              </a:r>
              <a:r>
                <a:rPr b="1" dirty="0" err="1">
                  <a:latin typeface="微软雅黑" panose="020B0503020204020204" charset="-122"/>
                  <a:ea typeface="微软雅黑" panose="020B0503020204020204" charset="-122"/>
                </a:rPr>
                <a:t>App端</a:t>
              </a:r>
              <a:endParaRPr b="1" dirty="0">
                <a:latin typeface="微软雅黑" panose="020B0503020204020204" charset="-122"/>
                <a:ea typeface="微软雅黑" panose="020B0503020204020204" charset="-122"/>
              </a:endParaRPr>
            </a:p>
          </p:txBody>
        </p:sp>
      </p:grpSp>
      <p:pic>
        <p:nvPicPr>
          <p:cNvPr id="808" name="图片 2" descr="图片 2"/>
          <p:cNvPicPr>
            <a:picLocks noChangeAspect="1"/>
          </p:cNvPicPr>
          <p:nvPr/>
        </p:nvPicPr>
        <p:blipFill>
          <a:blip r:embed="rId3"/>
          <a:stretch>
            <a:fillRect/>
          </a:stretch>
        </p:blipFill>
        <p:spPr>
          <a:xfrm>
            <a:off x="798174" y="1665288"/>
            <a:ext cx="10058401" cy="4557713"/>
          </a:xfrm>
          <a:prstGeom prst="rect">
            <a:avLst/>
          </a:prstGeom>
          <a:ln w="12700">
            <a:miter lim="400000"/>
            <a:headEnd/>
            <a:tailEnd/>
          </a:ln>
        </p:spPr>
      </p:pic>
      <p:pic>
        <p:nvPicPr>
          <p:cNvPr id="1027" name="Picture 3" descr="D:\程飞舟\新建文件夹\钱包\登陆注册.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9100" y="2231923"/>
            <a:ext cx="1924246" cy="3420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程飞舟\新建文件夹\钱包\2wanwulia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2326" y="2231923"/>
            <a:ext cx="1946788" cy="34609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xmlns="" id="{B295289D-243C-4AEC-A125-E02FE700FF98}"/>
              </a:ext>
            </a:extLst>
          </p:cNvPr>
          <p:cNvSpPr txBox="1"/>
          <p:nvPr/>
        </p:nvSpPr>
        <p:spPr>
          <a:xfrm>
            <a:off x="1905000" y="6425172"/>
            <a:ext cx="2336800"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rPr>
              <a:t>数字资产钱包</a:t>
            </a:r>
          </a:p>
        </p:txBody>
      </p:sp>
      <p:sp>
        <p:nvSpPr>
          <p:cNvPr id="9" name="文本框 8">
            <a:extLst>
              <a:ext uri="{FF2B5EF4-FFF2-40B4-BE49-F238E27FC236}">
                <a16:creationId xmlns:a16="http://schemas.microsoft.com/office/drawing/2014/main" xmlns="" id="{0346ECF7-EAE4-4003-B267-68B9AE69A705}"/>
              </a:ext>
            </a:extLst>
          </p:cNvPr>
          <p:cNvSpPr txBox="1"/>
          <p:nvPr/>
        </p:nvSpPr>
        <p:spPr>
          <a:xfrm>
            <a:off x="7683500" y="6425172"/>
            <a:ext cx="2336800"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rPr>
              <a:t>智能照明控制</a:t>
            </a: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2015081811300282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718" y="2090126"/>
            <a:ext cx="4989710" cy="3567817"/>
          </a:xfrm>
          <a:prstGeom prst="rect">
            <a:avLst/>
          </a:prstGeom>
          <a:noFill/>
          <a:extLst>
            <a:ext uri="{909E8E84-426E-40DD-AFC4-6F175D3DCCD1}">
              <a14:hiddenFill xmlns:a14="http://schemas.microsoft.com/office/drawing/2010/main">
                <a:solidFill>
                  <a:srgbClr val="FFFFFF"/>
                </a:solidFill>
              </a14:hiddenFill>
            </a:ext>
          </a:extLst>
        </p:spPr>
      </p:pic>
      <p:grpSp>
        <p:nvGrpSpPr>
          <p:cNvPr id="479" name="组合 16"/>
          <p:cNvGrpSpPr/>
          <p:nvPr/>
        </p:nvGrpSpPr>
        <p:grpSpPr>
          <a:xfrm>
            <a:off x="997594" y="1158894"/>
            <a:ext cx="8803631" cy="2081494"/>
            <a:chOff x="0" y="-1"/>
            <a:chExt cx="8803629" cy="2081493"/>
          </a:xfrm>
        </p:grpSpPr>
        <p:sp>
          <p:nvSpPr>
            <p:cNvPr id="476" name="直接连接符 17"/>
            <p:cNvSpPr/>
            <p:nvPr/>
          </p:nvSpPr>
          <p:spPr>
            <a:xfrm>
              <a:off x="1" y="522681"/>
              <a:ext cx="880362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477" name="矩形 18"/>
            <p:cNvSpPr/>
            <p:nvPr/>
          </p:nvSpPr>
          <p:spPr>
            <a:xfrm>
              <a:off x="0" y="1266152"/>
              <a:ext cx="8803627" cy="815340"/>
            </a:xfrm>
            <a:prstGeom prst="rect">
              <a:avLst/>
            </a:prstGeom>
            <a:noFill/>
            <a:ln w="12700" cap="flat">
              <a:noFill/>
              <a:miter lim="400000"/>
            </a:ln>
            <a:effectLst/>
          </p:spPr>
          <p:txBody>
            <a:bodyPr wrap="square" lIns="0" tIns="0" rIns="0" bIns="0" numCol="1" anchor="t">
              <a:spAutoFit/>
            </a:bodyPr>
            <a:lstStyle/>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t>物联网</a:t>
              </a:r>
              <a:r>
                <a:rPr lang="zh-CN" altLang="en-US" sz="1600" dirty="0">
                  <a:solidFill>
                    <a:srgbClr val="FF0000"/>
                  </a:solidFill>
                </a:rPr>
                <a:t>最大的基础构架</a:t>
              </a:r>
              <a:r>
                <a:rPr lang="zh-CN" altLang="en-US" sz="1600" dirty="0"/>
                <a:t>是智能照明设备，智能照明节点遍布全球。</a:t>
              </a:r>
              <a:endParaRPr lang="en-US" altLang="zh-CN" sz="1600" dirty="0"/>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sz="1600" dirty="0"/>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600" dirty="0"/>
                <a:t>卓年是全球顶级智能照明公司的核心物联网技术提供方。</a:t>
              </a:r>
              <a:endParaRPr sz="1600" dirty="0"/>
            </a:p>
          </p:txBody>
        </p:sp>
        <p:sp>
          <p:nvSpPr>
            <p:cNvPr id="478" name="TextBox 13"/>
            <p:cNvSpPr/>
            <p:nvPr/>
          </p:nvSpPr>
          <p:spPr>
            <a:xfrm>
              <a:off x="0" y="-1"/>
              <a:ext cx="3989456" cy="359073"/>
            </a:xfrm>
            <a:prstGeom prst="rect">
              <a:avLst/>
            </a:prstGeom>
            <a:noFill/>
            <a:ln w="12700" cap="flat">
              <a:noFill/>
              <a:miter lim="400000"/>
            </a:ln>
            <a:effectLst/>
          </p:spPr>
          <p:txBody>
            <a:bodyPr wrap="square" lIns="0" tIns="0" rIns="0" bIns="0" numCol="1" anchor="t">
              <a:spAutoFit/>
            </a:bodyPr>
            <a:lstStyle/>
            <a:p>
              <a:pPr marR="457200" defTabSz="266700">
                <a:lnSpc>
                  <a:spcPts val="2800"/>
                </a:lnSpc>
                <a:defRPr sz="2400">
                  <a:latin typeface="冬青黑体简体中文 W6"/>
                  <a:ea typeface="冬青黑体简体中文 W6"/>
                  <a:cs typeface="冬青黑体简体中文 W6"/>
                  <a:sym typeface="冬青黑体简体中文 W6"/>
                </a:defRPr>
              </a:pPr>
              <a:r>
                <a:rPr sz="2800" b="1" dirty="0" err="1">
                  <a:latin typeface="微软雅黑" panose="020B0503020204020204" charset="-122"/>
                  <a:ea typeface="微软雅黑" panose="020B0503020204020204" charset="-122"/>
                  <a:cs typeface="冬青黑体简体中文 W6"/>
                  <a:sym typeface="冬青黑体简体中文 W6"/>
                </a:rPr>
                <a:t>为什么是我们</a:t>
              </a:r>
              <a:r>
                <a:rPr sz="2800" b="1" dirty="0">
                  <a:latin typeface="微软雅黑" panose="020B0503020204020204" charset="-122"/>
                  <a:ea typeface="微软雅黑" panose="020B0503020204020204" charset="-122"/>
                  <a:cs typeface="冬青黑体简体中文 W6"/>
                  <a:sym typeface="冬青黑体简体中文 W6"/>
                </a:rPr>
                <a:t>？</a:t>
              </a:r>
            </a:p>
          </p:txBody>
        </p:sp>
      </p:grpSp>
      <p:pic>
        <p:nvPicPr>
          <p:cNvPr id="7" name="Picture 6" descr="D:\项目\欧普\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594" y="3734233"/>
            <a:ext cx="1438275" cy="8270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D:\项目\雷士\timg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4858" y="3732534"/>
            <a:ext cx="1141810" cy="830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6"/>
          <p:cNvGrpSpPr/>
          <p:nvPr/>
        </p:nvGrpSpPr>
        <p:grpSpPr>
          <a:xfrm>
            <a:off x="997593" y="713810"/>
            <a:ext cx="9984731" cy="522686"/>
            <a:chOff x="-2" y="-1"/>
            <a:chExt cx="8803627" cy="522685"/>
          </a:xfrm>
        </p:grpSpPr>
        <p:sp>
          <p:nvSpPr>
            <p:cNvPr id="6" name="直接连接符 17"/>
            <p:cNvSpPr/>
            <p:nvPr/>
          </p:nvSpPr>
          <p:spPr>
            <a:xfrm>
              <a:off x="-2" y="522683"/>
              <a:ext cx="880362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7" name="TextBox 13"/>
            <p:cNvSpPr/>
            <p:nvPr/>
          </p:nvSpPr>
          <p:spPr>
            <a:xfrm>
              <a:off x="-2" y="-1"/>
              <a:ext cx="3989456"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zh-CN" altLang="en-US" b="1" dirty="0">
                  <a:latin typeface="微软雅黑" panose="020B0503020204020204" charset="-122"/>
                  <a:ea typeface="微软雅黑" panose="020B0503020204020204" charset="-122"/>
                </a:rPr>
                <a:t>更多领域合作品牌</a:t>
              </a:r>
              <a:endParaRPr b="1" dirty="0">
                <a:latin typeface="微软雅黑" panose="020B0503020204020204" charset="-122"/>
                <a:ea typeface="微软雅黑" panose="020B0503020204020204" charset="-122"/>
              </a:endParaRPr>
            </a:p>
          </p:txBody>
        </p:sp>
      </p:grpSp>
      <p:pic>
        <p:nvPicPr>
          <p:cNvPr id="3074" name="Picture 2" descr="D:\公司资料\客户LOGO\CgYXBlUfH0iAQVwfAAA3DUOnr-A7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5572" y="1592963"/>
            <a:ext cx="1478908" cy="63773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公司资料\客户LOGO\lo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5883" y="1730854"/>
            <a:ext cx="12763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公司资料\客户LOGO\4121165_logo_0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43" y="1668942"/>
            <a:ext cx="1457325" cy="4857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公司资料\客户LOGO\20121206SP135478665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1767" y="1571197"/>
            <a:ext cx="2315095" cy="6812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项目\欧普\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5889" y="2675330"/>
            <a:ext cx="1438275" cy="82700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项目\雷士\timg (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3153" y="2673631"/>
            <a:ext cx="1141810" cy="830407"/>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公司资料\客户LOGO\29381f30e924b8998438a5c168061d950b7bf6c7.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1204" b="29309"/>
          <a:stretch>
            <a:fillRect/>
          </a:stretch>
        </p:blipFill>
        <p:spPr bwMode="auto">
          <a:xfrm>
            <a:off x="8686533" y="2458957"/>
            <a:ext cx="2545563" cy="125975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公司资料\客户LOGO\HF-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5268" y="4052427"/>
            <a:ext cx="1279516" cy="89310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公司资料\客户LOGO\碧虎科技.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3964" y="4213228"/>
            <a:ext cx="1790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公司资料\客户LOGO\微智.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9830" y="4411967"/>
            <a:ext cx="1974055" cy="18908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公司资料\客户LOGO\147425282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2843" y="5420635"/>
            <a:ext cx="1944367" cy="316418"/>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D:\公司资料\客户LOGO\logo (2).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7921" y="5362293"/>
            <a:ext cx="1992274" cy="43310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D:\公司资料\客户LOGO\上海欣丰LOGO.png"/>
          <p:cNvPicPr>
            <a:picLocks noChangeAspect="1" noChangeArrowheads="1"/>
          </p:cNvPicPr>
          <p:nvPr/>
        </p:nvPicPr>
        <p:blipFill rotWithShape="1">
          <a:blip r:embed="rId15">
            <a:extLst>
              <a:ext uri="{28A0092B-C50C-407E-A947-70E740481C1C}">
                <a14:useLocalDpi xmlns:a14="http://schemas.microsoft.com/office/drawing/2010/main" val="0"/>
              </a:ext>
            </a:extLst>
          </a:blip>
          <a:srcRect l="25471" t="21804" r="22368" b="63097"/>
          <a:stretch>
            <a:fillRect/>
          </a:stretch>
        </p:blipFill>
        <p:spPr bwMode="auto">
          <a:xfrm>
            <a:off x="8887492" y="5038929"/>
            <a:ext cx="2448578" cy="1002966"/>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D:\项目\豪迈照明\豪迈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21951" y="5296218"/>
            <a:ext cx="1729308" cy="56525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19830" y="2664972"/>
            <a:ext cx="173355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1" name="Picture 19" descr="D:\公司资料\客户LOGO\u=3157399416,3339475114&amp;fm=21&amp;gp=0.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7921" y="4333981"/>
            <a:ext cx="2039633" cy="542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万物链落地合作公司</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420" y="202143"/>
            <a:ext cx="3852862"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descr="https://timgsa.baidu.com/timg?image&amp;quality=80&amp;size=b9999_10000&amp;sec=1498047519651&amp;di=d10938ffd02e1082276f15080e7126f5&amp;imgtype=0&amp;src=http%3A%2F%2Fimgbdb3.bendibao.com%2Fweixinbdb%2F201612%2F1%2F20161211973844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998" y="1385140"/>
            <a:ext cx="4260850" cy="268323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437728" y="4545876"/>
            <a:ext cx="9205540" cy="1322070"/>
          </a:xfrm>
          <a:prstGeom prst="rect">
            <a:avLst/>
          </a:prstGeom>
        </p:spPr>
        <p:txBody>
          <a:bodyPr wrap="square">
            <a:spAutoFit/>
          </a:bodyPr>
          <a:lstStyle/>
          <a:p>
            <a:r>
              <a:rPr lang="zh-CN" altLang="en-US" sz="1600" dirty="0">
                <a:latin typeface="微软雅黑" panose="020B0503020204020204" charset="-122"/>
                <a:ea typeface="微软雅黑" panose="020B0503020204020204" charset="-122"/>
              </a:rPr>
              <a:t>伦</a:t>
            </a:r>
            <a:r>
              <a:rPr lang="zh-CN" altLang="en-US" sz="1600" dirty="0">
                <a:solidFill>
                  <a:schemeClr val="tx1"/>
                </a:solidFill>
                <a:latin typeface="微软雅黑" panose="020B0503020204020204" charset="-122"/>
                <a:ea typeface="微软雅黑" panose="020B0503020204020204" charset="-122"/>
              </a:rPr>
              <a:t>茨科技物联网芯片年出货量</a:t>
            </a:r>
            <a:r>
              <a:rPr lang="en-US" altLang="zh-CN" sz="1600" dirty="0">
                <a:solidFill>
                  <a:srgbClr val="FF0000"/>
                </a:solidFill>
                <a:latin typeface="微软雅黑" panose="020B0503020204020204" charset="-122"/>
                <a:ea typeface="微软雅黑" panose="020B0503020204020204" charset="-122"/>
              </a:rPr>
              <a:t>1.5</a:t>
            </a:r>
            <a:r>
              <a:rPr lang="zh-CN" altLang="en-US" sz="1600" dirty="0">
                <a:solidFill>
                  <a:srgbClr val="FF0000"/>
                </a:solidFill>
                <a:latin typeface="微软雅黑" panose="020B0503020204020204" charset="-122"/>
                <a:ea typeface="微软雅黑" panose="020B0503020204020204" charset="-122"/>
              </a:rPr>
              <a:t>亿片</a:t>
            </a:r>
            <a:r>
              <a:rPr lang="zh-CN" altLang="en-US" sz="1600" dirty="0">
                <a:solidFill>
                  <a:schemeClr val="tx1"/>
                </a:solidFill>
                <a:latin typeface="微软雅黑" panose="020B0503020204020204" charset="-122"/>
                <a:ea typeface="微软雅黑" panose="020B0503020204020204" charset="-122"/>
              </a:rPr>
              <a:t>，是</a:t>
            </a:r>
            <a:r>
              <a:rPr lang="zh-CN" altLang="en-US" sz="1600" dirty="0">
                <a:solidFill>
                  <a:srgbClr val="FF0000"/>
                </a:solidFill>
                <a:latin typeface="微软雅黑" panose="020B0503020204020204" charset="-122"/>
                <a:ea typeface="微软雅黑" panose="020B0503020204020204" charset="-122"/>
              </a:rPr>
              <a:t>小鸣单车</a:t>
            </a:r>
            <a:r>
              <a:rPr lang="zh-CN" altLang="en-US" sz="1600" dirty="0">
                <a:solidFill>
                  <a:schemeClr val="tx1"/>
                </a:solidFill>
                <a:latin typeface="微软雅黑" panose="020B0503020204020204" charset="-122"/>
                <a:ea typeface="微软雅黑" panose="020B0503020204020204" charset="-122"/>
              </a:rPr>
              <a:t>智能锁芯片核心供应商，</a:t>
            </a:r>
            <a:r>
              <a:rPr lang="zh-CN" altLang="en-US" sz="1600" dirty="0">
                <a:solidFill>
                  <a:srgbClr val="FF0000"/>
                </a:solidFill>
                <a:latin typeface="微软雅黑" panose="020B0503020204020204" charset="-122"/>
                <a:ea typeface="微软雅黑" panose="020B0503020204020204" charset="-122"/>
              </a:rPr>
              <a:t>天堂伞业</a:t>
            </a:r>
            <a:r>
              <a:rPr lang="zh-CN" altLang="en-US" sz="1600" dirty="0">
                <a:solidFill>
                  <a:schemeClr val="tx1"/>
                </a:solidFill>
                <a:latin typeface="微软雅黑" panose="020B0503020204020204" charset="-122"/>
                <a:ea typeface="微软雅黑" panose="020B0503020204020204" charset="-122"/>
              </a:rPr>
              <a:t>共享雨伞芯片核心供应商 ，同时为</a:t>
            </a:r>
            <a:r>
              <a:rPr lang="zh-CN" altLang="en-US" sz="1600" dirty="0">
                <a:solidFill>
                  <a:srgbClr val="FF0000"/>
                </a:solidFill>
                <a:latin typeface="微软雅黑" panose="020B0503020204020204" charset="-122"/>
                <a:ea typeface="微软雅黑" panose="020B0503020204020204" charset="-122"/>
              </a:rPr>
              <a:t>共享充电宝</a:t>
            </a:r>
            <a:r>
              <a:rPr lang="zh-CN" altLang="en-US" sz="1600" dirty="0">
                <a:solidFill>
                  <a:schemeClr val="tx1"/>
                </a:solidFill>
                <a:latin typeface="微软雅黑" panose="020B0503020204020204" charset="-122"/>
                <a:ea typeface="微软雅黑" panose="020B0503020204020204" charset="-122"/>
              </a:rPr>
              <a:t>等多种共享设备提供物联网芯片。</a:t>
            </a:r>
            <a:endParaRPr lang="en-US" altLang="zh-CN" sz="1600" dirty="0">
              <a:solidFill>
                <a:schemeClr val="tx1"/>
              </a:solidFill>
              <a:latin typeface="微软雅黑" panose="020B0503020204020204" charset="-122"/>
              <a:ea typeface="微软雅黑" panose="020B0503020204020204" charset="-122"/>
            </a:endParaRPr>
          </a:p>
          <a:p>
            <a:endParaRPr lang="en-US" altLang="zh-CN" sz="1600" dirty="0">
              <a:solidFill>
                <a:srgbClr val="FF0000"/>
              </a:solidFill>
              <a:latin typeface="微软雅黑" panose="020B0503020204020204" charset="-122"/>
              <a:ea typeface="微软雅黑" panose="020B0503020204020204" charset="-122"/>
            </a:endParaRPr>
          </a:p>
          <a:p>
            <a:r>
              <a:rPr lang="zh-CN" altLang="en-US" sz="1600" dirty="0">
                <a:solidFill>
                  <a:schemeClr val="tx1"/>
                </a:solidFill>
                <a:latin typeface="微软雅黑" panose="020B0503020204020204" charset="-122"/>
                <a:ea typeface="微软雅黑" panose="020B0503020204020204" charset="-122"/>
              </a:rPr>
              <a:t>与万物链合作：</a:t>
            </a:r>
            <a:r>
              <a:rPr lang="zh-CN" altLang="en-US" sz="1600" dirty="0">
                <a:solidFill>
                  <a:srgbClr val="FF0000"/>
                </a:solidFill>
                <a:latin typeface="微软雅黑" panose="020B0503020204020204" charset="-122"/>
                <a:ea typeface="微软雅黑" panose="020B0503020204020204" charset="-122"/>
              </a:rPr>
              <a:t>万物链</a:t>
            </a:r>
            <a:r>
              <a:rPr lang="en-US" altLang="zh-CN" sz="1600" dirty="0">
                <a:solidFill>
                  <a:srgbClr val="FF0000"/>
                </a:solidFill>
                <a:latin typeface="微软雅黑" panose="020B0503020204020204" charset="-122"/>
                <a:ea typeface="微软雅黑" panose="020B0503020204020204" charset="-122"/>
              </a:rPr>
              <a:t>ITC</a:t>
            </a:r>
            <a:r>
              <a:rPr lang="zh-CN" altLang="en-US" sz="1600" dirty="0">
                <a:latin typeface="微软雅黑" panose="020B0503020204020204" charset="-122"/>
                <a:ea typeface="微软雅黑" panose="020B0503020204020204" charset="-122"/>
              </a:rPr>
              <a:t>已与伦茨达成协议，</a:t>
            </a:r>
            <a:r>
              <a:rPr lang="zh-CN" altLang="en-US" sz="1600" dirty="0">
                <a:solidFill>
                  <a:srgbClr val="FF0000"/>
                </a:solidFill>
                <a:latin typeface="微软雅黑" panose="020B0503020204020204" charset="-122"/>
                <a:ea typeface="微软雅黑" panose="020B0503020204020204" charset="-122"/>
              </a:rPr>
              <a:t>未来所有芯片逐步加入万物链计划，用万物链保证其底层物联网设备安全，以帮助其实现安全万物共享。</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3" y="1385140"/>
            <a:ext cx="3931588" cy="2683237"/>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万物链落地合作单位</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10" name="矩形 9"/>
          <p:cNvSpPr/>
          <p:nvPr/>
        </p:nvSpPr>
        <p:spPr>
          <a:xfrm>
            <a:off x="1309425" y="5226977"/>
            <a:ext cx="8935760" cy="1323439"/>
          </a:xfrm>
          <a:prstGeom prst="rect">
            <a:avLst/>
          </a:prstGeom>
        </p:spPr>
        <p:txBody>
          <a:bodyPr wrap="square">
            <a:spAutoFit/>
          </a:bodyPr>
          <a:lstStyle/>
          <a:p>
            <a:r>
              <a:rPr sz="1600" dirty="0">
                <a:latin typeface="微软雅黑" panose="020B0503020204020204" charset="-122"/>
                <a:ea typeface="微软雅黑" panose="020B0503020204020204" charset="-122"/>
              </a:rPr>
              <a:t>浙江大华技术股份有限公司</a:t>
            </a:r>
            <a:r>
              <a:rPr lang="zh-CN" altLang="en-US" sz="1600" dirty="0">
                <a:latin typeface="微软雅黑" panose="020B0503020204020204" charset="-122"/>
                <a:ea typeface="微软雅黑" panose="020B0503020204020204" charset="-122"/>
              </a:rPr>
              <a:t>（</a:t>
            </a:r>
            <a:r>
              <a:rPr lang="zh-CN" altLang="is-IS" sz="1600" dirty="0">
                <a:latin typeface="微软雅黑" panose="020B0503020204020204" charset="-122"/>
                <a:ea typeface="微软雅黑" panose="020B0503020204020204" charset="-122"/>
              </a:rPr>
              <a:t>股票代码</a:t>
            </a:r>
            <a:r>
              <a:rPr lang="is-IS" altLang="zh-CN" sz="1600" dirty="0">
                <a:latin typeface="微软雅黑" panose="020B0503020204020204" charset="-122"/>
                <a:ea typeface="微软雅黑" panose="020B0503020204020204" charset="-122"/>
              </a:rPr>
              <a:t>:002236 </a:t>
            </a:r>
            <a:r>
              <a:rPr lang="zh-CN" altLang="en-US" sz="1600" dirty="0">
                <a:latin typeface="微软雅黑" panose="020B0503020204020204" charset="-122"/>
                <a:ea typeface="微软雅黑" panose="020B0503020204020204" charset="-122"/>
              </a:rPr>
              <a:t>）</a:t>
            </a:r>
            <a:r>
              <a:rPr sz="1600" dirty="0">
                <a:latin typeface="微软雅黑" panose="020B0503020204020204" charset="-122"/>
                <a:ea typeface="微软雅黑" panose="020B0503020204020204" charset="-122"/>
              </a:rPr>
              <a:t>是全球领先的视频监控解决方案提供商，以技术创新为基础，提供端到端的视频监控解决方案、系统及服务，为城市运营、企业管理、个人消费者生活创造价值。</a:t>
            </a:r>
            <a:r>
              <a:rPr lang="zh-CN" sz="1600" dirty="0">
                <a:latin typeface="微软雅黑" panose="020B0503020204020204" charset="-122"/>
                <a:ea typeface="微软雅黑" panose="020B0503020204020204" charset="-122"/>
              </a:rPr>
              <a:t>拥有</a:t>
            </a:r>
            <a:r>
              <a:rPr lang="en-US" altLang="zh-CN" sz="1600" dirty="0">
                <a:latin typeface="微软雅黑" panose="020B0503020204020204" charset="-122"/>
                <a:ea typeface="微软雅黑" panose="020B0503020204020204" charset="-122"/>
              </a:rPr>
              <a:t>10000</a:t>
            </a:r>
            <a:r>
              <a:rPr lang="zh-CN" altLang="en-US" sz="1600" dirty="0">
                <a:latin typeface="微软雅黑" panose="020B0503020204020204" charset="-122"/>
                <a:ea typeface="微软雅黑" panose="020B0503020204020204" charset="-122"/>
              </a:rPr>
              <a:t>家</a:t>
            </a:r>
            <a:r>
              <a:rPr lang="zh-CN" sz="1600" dirty="0">
                <a:latin typeface="微软雅黑" panose="020B0503020204020204" charset="-122"/>
                <a:ea typeface="微软雅黑" panose="020B0503020204020204" charset="-122"/>
              </a:rPr>
              <a:t>国内</a:t>
            </a:r>
            <a:r>
              <a:rPr lang="zh-CN" altLang="en-US" sz="1600" dirty="0">
                <a:latin typeface="微软雅黑" panose="020B0503020204020204" charset="-122"/>
                <a:ea typeface="微软雅黑" panose="020B0503020204020204" charset="-122"/>
              </a:rPr>
              <a:t>合作伙伴，</a:t>
            </a:r>
            <a:r>
              <a:rPr lang="en-US" altLang="zh-CN" sz="1600" dirty="0">
                <a:latin typeface="微软雅黑" panose="020B0503020204020204" charset="-122"/>
                <a:ea typeface="微软雅黑" panose="020B0503020204020204" charset="-122"/>
              </a:rPr>
              <a:t>300</a:t>
            </a:r>
            <a:r>
              <a:rPr lang="zh-CN" altLang="en-US" sz="1600" dirty="0">
                <a:latin typeface="微软雅黑" panose="020B0503020204020204" charset="-122"/>
                <a:ea typeface="微软雅黑" panose="020B0503020204020204" charset="-122"/>
              </a:rPr>
              <a:t>多家海外合作伙伴。</a:t>
            </a:r>
            <a:endParaRPr lang="en-US" altLang="zh-CN" sz="1600" dirty="0">
              <a:latin typeface="微软雅黑" panose="020B0503020204020204" charset="-122"/>
              <a:ea typeface="微软雅黑" panose="020B0503020204020204" charset="-122"/>
            </a:endParaRPr>
          </a:p>
          <a:p>
            <a:endParaRPr lang="zh-CN" altLang="en-US"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与万物链合作：采用万物链技术保证其视频监控系统的信息安全，保护用户的隐私安全。</a:t>
            </a:r>
          </a:p>
        </p:txBody>
      </p:sp>
      <p:pic>
        <p:nvPicPr>
          <p:cNvPr id="7" name="图片 6"/>
          <p:cNvPicPr>
            <a:picLocks noChangeAspect="1"/>
          </p:cNvPicPr>
          <p:nvPr/>
        </p:nvPicPr>
        <p:blipFill>
          <a:blip r:embed="rId3"/>
          <a:stretch>
            <a:fillRect/>
          </a:stretch>
        </p:blipFill>
        <p:spPr>
          <a:xfrm>
            <a:off x="9867900" y="180975"/>
            <a:ext cx="1476375" cy="723900"/>
          </a:xfrm>
          <a:prstGeom prst="rect">
            <a:avLst/>
          </a:prstGeom>
        </p:spPr>
      </p:pic>
      <p:pic>
        <p:nvPicPr>
          <p:cNvPr id="8" name="图片 7"/>
          <p:cNvPicPr>
            <a:picLocks noChangeAspect="1"/>
          </p:cNvPicPr>
          <p:nvPr/>
        </p:nvPicPr>
        <p:blipFill>
          <a:blip r:embed="rId4"/>
          <a:stretch>
            <a:fillRect/>
          </a:stretch>
        </p:blipFill>
        <p:spPr>
          <a:xfrm>
            <a:off x="1214755" y="1227455"/>
            <a:ext cx="5380990" cy="3752215"/>
          </a:xfrm>
          <a:prstGeom prst="rect">
            <a:avLst/>
          </a:prstGeom>
        </p:spPr>
      </p:pic>
      <p:pic>
        <p:nvPicPr>
          <p:cNvPr id="9" name="图片 8"/>
          <p:cNvPicPr>
            <a:picLocks noChangeAspect="1"/>
          </p:cNvPicPr>
          <p:nvPr/>
        </p:nvPicPr>
        <p:blipFill>
          <a:blip r:embed="rId5"/>
          <a:stretch>
            <a:fillRect/>
          </a:stretch>
        </p:blipFill>
        <p:spPr>
          <a:xfrm>
            <a:off x="6882130" y="1075055"/>
            <a:ext cx="3837940" cy="390461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万物链落地合作单位</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2" name="图片 1"/>
          <p:cNvPicPr>
            <a:picLocks noChangeAspect="1"/>
          </p:cNvPicPr>
          <p:nvPr/>
        </p:nvPicPr>
        <p:blipFill>
          <a:blip r:embed="rId2"/>
          <a:srcRect l="45353" r="4312"/>
          <a:stretch>
            <a:fillRect/>
          </a:stretch>
        </p:blipFill>
        <p:spPr>
          <a:xfrm>
            <a:off x="1682115" y="1281430"/>
            <a:ext cx="2957830" cy="3696335"/>
          </a:xfrm>
          <a:prstGeom prst="rect">
            <a:avLst/>
          </a:prstGeom>
        </p:spPr>
      </p:pic>
      <p:pic>
        <p:nvPicPr>
          <p:cNvPr id="3" name="图片 2"/>
          <p:cNvPicPr>
            <a:picLocks noChangeAspect="1"/>
          </p:cNvPicPr>
          <p:nvPr/>
        </p:nvPicPr>
        <p:blipFill>
          <a:blip r:embed="rId3"/>
          <a:stretch>
            <a:fillRect/>
          </a:stretch>
        </p:blipFill>
        <p:spPr>
          <a:xfrm>
            <a:off x="10329545" y="105358"/>
            <a:ext cx="1014737" cy="875614"/>
          </a:xfrm>
          <a:prstGeom prst="rect">
            <a:avLst/>
          </a:prstGeom>
        </p:spPr>
      </p:pic>
      <p:sp>
        <p:nvSpPr>
          <p:cNvPr id="10" name="矩形 9"/>
          <p:cNvSpPr/>
          <p:nvPr/>
        </p:nvSpPr>
        <p:spPr>
          <a:xfrm>
            <a:off x="1309370" y="5226685"/>
            <a:ext cx="9279255" cy="1569660"/>
          </a:xfrm>
          <a:prstGeom prst="rect">
            <a:avLst/>
          </a:prstGeom>
        </p:spPr>
        <p:txBody>
          <a:bodyPr wrap="square">
            <a:spAutoFit/>
          </a:bodyPr>
          <a:lstStyle/>
          <a:p>
            <a:r>
              <a:rPr lang="zh-CN" sz="1600" dirty="0">
                <a:latin typeface="微软雅黑" panose="020B0503020204020204" charset="-122"/>
                <a:ea typeface="微软雅黑" panose="020B0503020204020204" charset="-122"/>
              </a:rPr>
              <a:t>人民日报数字传播（上海）有限公司，是人民日报所属，并在上海地区开展人民日报电子阅报栏项目建设运营的唯一主体。截止</a:t>
            </a:r>
            <a:r>
              <a:rPr lang="en-US" altLang="zh-CN" sz="1600" dirty="0">
                <a:latin typeface="微软雅黑" panose="020B0503020204020204" charset="-122"/>
                <a:ea typeface="微软雅黑" panose="020B0503020204020204" charset="-122"/>
              </a:rPr>
              <a:t>2017</a:t>
            </a:r>
            <a:r>
              <a:rPr lang="zh-CN" altLang="en-US" sz="1600" dirty="0">
                <a:latin typeface="微软雅黑" panose="020B0503020204020204" charset="-122"/>
                <a:ea typeface="微软雅黑" panose="020B0503020204020204" charset="-122"/>
              </a:rPr>
              <a:t>年</a:t>
            </a:r>
            <a:r>
              <a:rPr lang="en-US" altLang="zh-CN" sz="1600" dirty="0">
                <a:latin typeface="微软雅黑" panose="020B0503020204020204" charset="-122"/>
                <a:ea typeface="微软雅黑" panose="020B0503020204020204" charset="-122"/>
              </a:rPr>
              <a:t>6</a:t>
            </a:r>
            <a:r>
              <a:rPr lang="zh-CN" altLang="en-US" sz="1600" dirty="0">
                <a:latin typeface="微软雅黑" panose="020B0503020204020204" charset="-122"/>
                <a:ea typeface="微软雅黑" panose="020B0503020204020204" charset="-122"/>
              </a:rPr>
              <a:t>月，已安装人民日报电子阅报栏</a:t>
            </a:r>
            <a:r>
              <a:rPr lang="en-US" altLang="zh-CN" sz="1600" dirty="0">
                <a:latin typeface="微软雅黑" panose="020B0503020204020204" charset="-122"/>
                <a:ea typeface="微软雅黑" panose="020B0503020204020204" charset="-122"/>
              </a:rPr>
              <a:t>6000</a:t>
            </a:r>
            <a:r>
              <a:rPr lang="zh-CN" altLang="en-US" sz="1600" dirty="0">
                <a:latin typeface="微软雅黑" panose="020B0503020204020204" charset="-122"/>
                <a:ea typeface="微软雅黑" panose="020B0503020204020204" charset="-122"/>
              </a:rPr>
              <a:t>余台，已成为上海首个以党政（唯一）、高校（第一）为主阵地，覆盖社区、金融、酒店、商业综合的权威屏幕媒体。</a:t>
            </a:r>
          </a:p>
          <a:p>
            <a:endParaRPr lang="zh-CN" altLang="en-US"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与万物链合作：采用万物链操作系统保证其电子屏幕的信息安全，杜绝云端被黑客入侵后发布不良信息的可能性。</a:t>
            </a:r>
          </a:p>
        </p:txBody>
      </p:sp>
      <p:pic>
        <p:nvPicPr>
          <p:cNvPr id="11265" name="Picture 2" descr="1-14-改-07"/>
          <p:cNvPicPr>
            <a:picLocks noChangeAspect="1"/>
          </p:cNvPicPr>
          <p:nvPr/>
        </p:nvPicPr>
        <p:blipFill>
          <a:blip r:embed="rId4"/>
          <a:srcRect l="53224" t="10213" r="2798" b="66317"/>
          <a:stretch>
            <a:fillRect/>
          </a:stretch>
        </p:blipFill>
        <p:spPr>
          <a:xfrm>
            <a:off x="5100320" y="1332865"/>
            <a:ext cx="4445635" cy="1470025"/>
          </a:xfrm>
          <a:prstGeom prst="rect">
            <a:avLst/>
          </a:prstGeom>
          <a:noFill/>
          <a:ln w="9525">
            <a:noFill/>
          </a:ln>
        </p:spPr>
      </p:pic>
      <p:pic>
        <p:nvPicPr>
          <p:cNvPr id="12289" name="图片 3" descr="1-14-改-08.jpg"/>
          <p:cNvPicPr>
            <a:picLocks noChangeAspect="1"/>
          </p:cNvPicPr>
          <p:nvPr/>
        </p:nvPicPr>
        <p:blipFill>
          <a:blip r:embed="rId5"/>
          <a:srcRect l="54089" t="66317" r="7847" b="2337"/>
          <a:stretch>
            <a:fillRect/>
          </a:stretch>
        </p:blipFill>
        <p:spPr>
          <a:xfrm>
            <a:off x="5100320" y="2802890"/>
            <a:ext cx="4386580" cy="2256790"/>
          </a:xfrm>
          <a:prstGeom prst="rect">
            <a:avLst/>
          </a:prstGeom>
          <a:noFill/>
          <a:ln w="9525">
            <a:noFill/>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万物链落地合作公司</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9" name="Picture 3" descr="D:\公司资料\客户LOGO\HF-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0649" y="238775"/>
            <a:ext cx="931543" cy="65021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timgsa.baidu.com/timg?image&amp;quality=80&amp;size=b9999_10000&amp;sec=1498046458003&amp;di=b28db0003b7b07a0b6aa0e42e0793684&amp;imgtype=0&amp;src=http%3A%2F%2Fwww.semi.org.cn%2Fadmin%2Fimg%2Fnews%2FQQ%25BD%25D8%25CD%25BC201704051640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262" y="1214574"/>
            <a:ext cx="4331920" cy="266734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808448" y="4035291"/>
            <a:ext cx="9137973" cy="2061210"/>
          </a:xfrm>
          <a:prstGeom prst="rect">
            <a:avLst/>
          </a:prstGeom>
        </p:spPr>
        <p:txBody>
          <a:bodyPr wrap="square">
            <a:spAutoFit/>
          </a:bodyPr>
          <a:lstStyle/>
          <a:p>
            <a:r>
              <a:rPr lang="zh-CN" altLang="en-US" sz="1600" dirty="0">
                <a:solidFill>
                  <a:schemeClr val="tx1">
                    <a:lumMod val="95000"/>
                    <a:lumOff val="5000"/>
                  </a:schemeClr>
                </a:solidFill>
                <a:latin typeface="微软雅黑" panose="020B0503020204020204" charset="-122"/>
                <a:ea typeface="微软雅黑" panose="020B0503020204020204" charset="-122"/>
              </a:rPr>
              <a:t>上海汉枫电子科技有限公司是专业从事嵌入式无线通讯领域设计开发、生产、销售和完整物联解决方案（云服务和智能终端应用程序）为一体的高科技公司。</a:t>
            </a:r>
            <a:r>
              <a:rPr lang="zh-CN" altLang="en-US" sz="1600" dirty="0">
                <a:solidFill>
                  <a:srgbClr val="FF0000"/>
                </a:solidFill>
                <a:latin typeface="微软雅黑" panose="020B0503020204020204" charset="-122"/>
                <a:ea typeface="微软雅黑" panose="020B0503020204020204" charset="-122"/>
              </a:rPr>
              <a:t>百度</a:t>
            </a:r>
            <a:r>
              <a:rPr lang="en-US" altLang="zh-CN" sz="1600" dirty="0">
                <a:solidFill>
                  <a:srgbClr val="FF0000"/>
                </a:solidFill>
                <a:latin typeface="微软雅黑" panose="020B0503020204020204" charset="-122"/>
                <a:ea typeface="微软雅黑" panose="020B0503020204020204" charset="-122"/>
              </a:rPr>
              <a:t>Ai</a:t>
            </a:r>
            <a:r>
              <a:rPr lang="zh-CN" altLang="en-US" sz="1600" dirty="0">
                <a:solidFill>
                  <a:srgbClr val="FF0000"/>
                </a:solidFill>
                <a:latin typeface="微软雅黑" panose="020B0503020204020204" charset="-122"/>
                <a:ea typeface="微软雅黑" panose="020B0503020204020204" charset="-122"/>
              </a:rPr>
              <a:t>战略</a:t>
            </a:r>
            <a:r>
              <a:rPr lang="en-US" altLang="zh-CN" sz="1600" dirty="0" err="1">
                <a:solidFill>
                  <a:srgbClr val="FF0000"/>
                </a:solidFill>
                <a:latin typeface="微软雅黑" panose="020B0503020204020204" charset="-122"/>
                <a:ea typeface="微软雅黑" panose="020B0503020204020204" charset="-122"/>
              </a:rPr>
              <a:t>DuerOS</a:t>
            </a:r>
            <a:r>
              <a:rPr lang="zh-CN" altLang="en-US" sz="1600" dirty="0">
                <a:solidFill>
                  <a:srgbClr val="FF0000"/>
                </a:solidFill>
                <a:latin typeface="微软雅黑" panose="020B0503020204020204" charset="-122"/>
                <a:ea typeface="微软雅黑" panose="020B0503020204020204" charset="-122"/>
              </a:rPr>
              <a:t>模组提供商</a:t>
            </a:r>
            <a:r>
              <a:rPr lang="zh-CN" altLang="en-US" sz="1600" dirty="0">
                <a:solidFill>
                  <a:schemeClr val="tx1">
                    <a:lumMod val="95000"/>
                    <a:lumOff val="5000"/>
                  </a:schemeClr>
                </a:solidFill>
                <a:latin typeface="微软雅黑" panose="020B0503020204020204" charset="-122"/>
                <a:ea typeface="微软雅黑" panose="020B0503020204020204" charset="-122"/>
              </a:rPr>
              <a:t>。</a:t>
            </a:r>
            <a:endParaRPr lang="en-US" altLang="zh-CN" sz="1600" dirty="0">
              <a:solidFill>
                <a:schemeClr val="tx1">
                  <a:lumMod val="95000"/>
                  <a:lumOff val="5000"/>
                </a:schemeClr>
              </a:solidFill>
              <a:latin typeface="微软雅黑" panose="020B0503020204020204" charset="-122"/>
              <a:ea typeface="微软雅黑" panose="020B0503020204020204" charset="-122"/>
            </a:endParaRPr>
          </a:p>
          <a:p>
            <a:endParaRPr lang="en-US" altLang="zh-CN" sz="1600" dirty="0">
              <a:solidFill>
                <a:schemeClr val="tx1">
                  <a:lumMod val="95000"/>
                  <a:lumOff val="5000"/>
                </a:schemeClr>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sz="1600" dirty="0">
                <a:solidFill>
                  <a:schemeClr val="tx1">
                    <a:lumMod val="95000"/>
                    <a:lumOff val="5000"/>
                  </a:schemeClr>
                </a:solidFill>
                <a:latin typeface="微软雅黑" panose="020B0503020204020204" charset="-122"/>
                <a:ea typeface="微软雅黑" panose="020B0503020204020204" charset="-122"/>
              </a:rPr>
              <a:t>汉枫推出智能照明解决方案，为</a:t>
            </a:r>
            <a:r>
              <a:rPr lang="en-US" altLang="zh-CN" sz="1600" b="1" dirty="0">
                <a:solidFill>
                  <a:schemeClr val="tx1">
                    <a:lumMod val="95000"/>
                    <a:lumOff val="5000"/>
                  </a:schemeClr>
                </a:solidFill>
                <a:latin typeface="微软雅黑" panose="020B0503020204020204" charset="-122"/>
                <a:ea typeface="微软雅黑" panose="020B0503020204020204" charset="-122"/>
              </a:rPr>
              <a:t>GE</a:t>
            </a:r>
            <a:r>
              <a:rPr lang="zh-CN" altLang="en-US" sz="1600" b="1" dirty="0">
                <a:solidFill>
                  <a:schemeClr val="tx1">
                    <a:lumMod val="95000"/>
                    <a:lumOff val="5000"/>
                  </a:schemeClr>
                </a:solidFill>
                <a:latin typeface="微软雅黑" panose="020B0503020204020204" charset="-122"/>
                <a:ea typeface="微软雅黑" panose="020B0503020204020204" charset="-122"/>
              </a:rPr>
              <a:t>、</a:t>
            </a:r>
            <a:r>
              <a:rPr lang="en-US" altLang="zh-CN" sz="1600" b="1" dirty="0">
                <a:solidFill>
                  <a:schemeClr val="tx1">
                    <a:lumMod val="95000"/>
                    <a:lumOff val="5000"/>
                  </a:schemeClr>
                </a:solidFill>
                <a:latin typeface="微软雅黑" panose="020B0503020204020204" charset="-122"/>
                <a:ea typeface="微软雅黑" panose="020B0503020204020204" charset="-122"/>
              </a:rPr>
              <a:t>CREE</a:t>
            </a:r>
            <a:r>
              <a:rPr lang="zh-CN" altLang="en-US" sz="1600" dirty="0">
                <a:solidFill>
                  <a:schemeClr val="tx1">
                    <a:lumMod val="95000"/>
                    <a:lumOff val="5000"/>
                  </a:schemeClr>
                </a:solidFill>
                <a:latin typeface="微软雅黑" panose="020B0503020204020204" charset="-122"/>
                <a:ea typeface="微软雅黑" panose="020B0503020204020204" charset="-122"/>
              </a:rPr>
              <a:t>提供无线解决方案</a:t>
            </a:r>
            <a:endParaRPr lang="en-US" altLang="zh-CN" sz="1600" dirty="0">
              <a:solidFill>
                <a:schemeClr val="tx1">
                  <a:lumMod val="95000"/>
                  <a:lumOff val="5000"/>
                </a:schemeClr>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sz="1600" dirty="0">
                <a:solidFill>
                  <a:schemeClr val="tx1">
                    <a:lumMod val="95000"/>
                    <a:lumOff val="5000"/>
                  </a:schemeClr>
                </a:solidFill>
                <a:latin typeface="微软雅黑" panose="020B0503020204020204" charset="-122"/>
                <a:ea typeface="微软雅黑" panose="020B0503020204020204" charset="-122"/>
              </a:rPr>
              <a:t>是百度投资的物联网核心芯片企业</a:t>
            </a:r>
            <a:endParaRPr lang="en-US" altLang="zh-CN" sz="1600" dirty="0">
              <a:solidFill>
                <a:schemeClr val="tx1">
                  <a:lumMod val="95000"/>
                  <a:lumOff val="5000"/>
                </a:schemeClr>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endParaRPr lang="en-US" altLang="zh-CN" sz="1600" dirty="0">
              <a:solidFill>
                <a:schemeClr val="tx1">
                  <a:lumMod val="95000"/>
                  <a:lumOff val="5000"/>
                </a:schemeClr>
              </a:solidFill>
              <a:latin typeface="微软雅黑" panose="020B0503020204020204" charset="-122"/>
              <a:ea typeface="微软雅黑" panose="020B0503020204020204" charset="-122"/>
            </a:endParaRPr>
          </a:p>
          <a:p>
            <a:r>
              <a:rPr lang="zh-CN" altLang="en-US" sz="1600" dirty="0">
                <a:solidFill>
                  <a:schemeClr val="tx1">
                    <a:lumMod val="95000"/>
                    <a:lumOff val="5000"/>
                  </a:schemeClr>
                </a:solidFill>
                <a:latin typeface="微软雅黑" panose="020B0503020204020204" charset="-122"/>
                <a:ea typeface="微软雅黑" panose="020B0503020204020204" charset="-122"/>
              </a:rPr>
              <a:t>与万物链合作：年出货量</a:t>
            </a:r>
            <a:r>
              <a:rPr lang="en-US" altLang="zh-CN" sz="1600" dirty="0">
                <a:solidFill>
                  <a:schemeClr val="tx1">
                    <a:lumMod val="95000"/>
                    <a:lumOff val="5000"/>
                  </a:schemeClr>
                </a:solidFill>
                <a:latin typeface="微软雅黑" panose="020B0503020204020204" charset="-122"/>
                <a:ea typeface="微软雅黑" panose="020B0503020204020204" charset="-122"/>
              </a:rPr>
              <a:t>1500</a:t>
            </a:r>
            <a:r>
              <a:rPr lang="zh-CN" altLang="en-US" sz="1600" dirty="0">
                <a:solidFill>
                  <a:schemeClr val="tx1">
                    <a:lumMod val="95000"/>
                    <a:lumOff val="5000"/>
                  </a:schemeClr>
                </a:solidFill>
                <a:latin typeface="微软雅黑" panose="020B0503020204020204" charset="-122"/>
                <a:ea typeface="微软雅黑" panose="020B0503020204020204" charset="-122"/>
              </a:rPr>
              <a:t>万片物联网芯片，已与万物链达成合作意向，底层技术使用万物链操作系统保障物联网安全。</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万物链落地合作公司</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8" name="矩形 7"/>
          <p:cNvSpPr/>
          <p:nvPr/>
        </p:nvSpPr>
        <p:spPr>
          <a:xfrm>
            <a:off x="580292" y="3982217"/>
            <a:ext cx="10763990" cy="2554545"/>
          </a:xfrm>
          <a:prstGeom prst="rect">
            <a:avLst/>
          </a:prstGeom>
        </p:spPr>
        <p:txBody>
          <a:bodyPr wrap="square">
            <a:spAutoFit/>
          </a:bodyPr>
          <a:lstStyle/>
          <a:p>
            <a:r>
              <a:rPr lang="zh-CN" altLang="en-US" sz="1600" dirty="0">
                <a:latin typeface="微软雅黑" panose="020B0503020204020204" charset="-122"/>
                <a:ea typeface="微软雅黑" panose="020B0503020204020204" charset="-122"/>
              </a:rPr>
              <a:t>泰凌微电子（上海）有限公司的主营业务是集成电路芯片的设计及销售，并提供相关技术咨询和技术服务，涉及的行业领域有智能照明，智能家居，可穿戴类，无线外设，无线玩具，工业控制，智慧城市等物联网和消费类电子相关产品。</a:t>
            </a:r>
            <a:endParaRPr lang="en-US" altLang="zh-CN"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年销售额</a:t>
            </a:r>
            <a:r>
              <a:rPr lang="en-US" altLang="zh-CN" sz="1600" dirty="0">
                <a:latin typeface="微软雅黑" panose="020B0503020204020204" charset="-122"/>
                <a:ea typeface="微软雅黑" panose="020B0503020204020204" charset="-122"/>
              </a:rPr>
              <a:t>4</a:t>
            </a:r>
            <a:r>
              <a:rPr lang="zh-CN" altLang="en-US" sz="1600" dirty="0">
                <a:latin typeface="微软雅黑" panose="020B0503020204020204" charset="-122"/>
                <a:ea typeface="微软雅黑" panose="020B0503020204020204" charset="-122"/>
              </a:rPr>
              <a:t>亿元。</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en-US" altLang="zh-CN" sz="1600" dirty="0">
                <a:latin typeface="微软雅黑" panose="020B0503020204020204" charset="-122"/>
                <a:ea typeface="微软雅黑" panose="020B0503020204020204" charset="-122"/>
              </a:rPr>
              <a:t>2016</a:t>
            </a:r>
            <a:r>
              <a:rPr lang="zh-CN" altLang="en-US" sz="1600" b="1" dirty="0">
                <a:solidFill>
                  <a:srgbClr val="FF0000"/>
                </a:solidFill>
                <a:latin typeface="微软雅黑" panose="020B0503020204020204" charset="-122"/>
                <a:ea typeface="微软雅黑" panose="020B0503020204020204" charset="-122"/>
              </a:rPr>
              <a:t>苹果</a:t>
            </a:r>
            <a:r>
              <a:rPr lang="zh-CN" altLang="en-US" sz="1600" dirty="0">
                <a:latin typeface="微软雅黑" panose="020B0503020204020204" charset="-122"/>
                <a:ea typeface="微软雅黑" panose="020B0503020204020204" charset="-122"/>
              </a:rPr>
              <a:t>秋季新品发布会 </a:t>
            </a:r>
            <a:r>
              <a:rPr lang="en-US" altLang="zh-CN" sz="1600" dirty="0">
                <a:latin typeface="微软雅黑" panose="020B0503020204020204" charset="-122"/>
                <a:ea typeface="微软雅黑" panose="020B0503020204020204" charset="-122"/>
              </a:rPr>
              <a:t>- </a:t>
            </a:r>
            <a:r>
              <a:rPr lang="zh-CN" altLang="en-US" sz="1600" dirty="0">
                <a:latin typeface="微软雅黑" panose="020B0503020204020204" charset="-122"/>
                <a:ea typeface="微软雅黑" panose="020B0503020204020204" charset="-122"/>
              </a:rPr>
              <a:t>泰凌成为苹果</a:t>
            </a:r>
            <a:r>
              <a:rPr lang="zh-CN" altLang="en-US" sz="1600" dirty="0">
                <a:solidFill>
                  <a:srgbClr val="FF0000"/>
                </a:solidFill>
                <a:latin typeface="微软雅黑" panose="020B0503020204020204" charset="-122"/>
                <a:ea typeface="微软雅黑" panose="020B0503020204020204" charset="-122"/>
              </a:rPr>
              <a:t>物联网芯片</a:t>
            </a:r>
            <a:r>
              <a:rPr lang="zh-CN" altLang="en-US" sz="1600" dirty="0">
                <a:latin typeface="微软雅黑" panose="020B0503020204020204" charset="-122"/>
                <a:ea typeface="微软雅黑" panose="020B0503020204020204" charset="-122"/>
              </a:rPr>
              <a:t>合作伙伴</a:t>
            </a:r>
            <a:endParaRPr lang="en-US" altLang="zh-CN" sz="1600" dirty="0">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en-US" altLang="zh-CN" sz="1600" b="1" dirty="0">
                <a:latin typeface="微软雅黑" panose="020B0503020204020204" charset="-122"/>
                <a:ea typeface="微软雅黑" panose="020B0503020204020204" charset="-122"/>
              </a:rPr>
              <a:t>GE</a:t>
            </a:r>
            <a:r>
              <a:rPr lang="zh-CN" altLang="en-US" sz="1600" dirty="0">
                <a:latin typeface="微软雅黑" panose="020B0503020204020204" charset="-122"/>
                <a:ea typeface="微软雅黑" panose="020B0503020204020204" charset="-122"/>
              </a:rPr>
              <a:t>采用泰凌</a:t>
            </a:r>
            <a:r>
              <a:rPr lang="en-US" altLang="zh-CN" sz="1600" dirty="0">
                <a:latin typeface="微软雅黑" panose="020B0503020204020204" charset="-122"/>
                <a:ea typeface="微软雅黑" panose="020B0503020204020204" charset="-122"/>
              </a:rPr>
              <a:t>BLE Mesh</a:t>
            </a:r>
            <a:r>
              <a:rPr lang="zh-CN" altLang="en-US" sz="1600" dirty="0">
                <a:latin typeface="微软雅黑" panose="020B0503020204020204" charset="-122"/>
                <a:ea typeface="微软雅黑" panose="020B0503020204020204" charset="-122"/>
              </a:rPr>
              <a:t>技术应用于其智能照明</a:t>
            </a:r>
            <a:endParaRPr lang="en-US" altLang="zh-CN" sz="1600" dirty="0">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sz="1600" dirty="0">
                <a:latin typeface="微软雅黑" panose="020B0503020204020204" charset="-122"/>
                <a:ea typeface="微软雅黑" panose="020B0503020204020204" charset="-122"/>
              </a:rPr>
              <a:t>泰凌微电子进入</a:t>
            </a:r>
            <a:r>
              <a:rPr lang="en-US" altLang="zh-CN" sz="1600" dirty="0">
                <a:latin typeface="微软雅黑" panose="020B0503020204020204" charset="-122"/>
                <a:ea typeface="微软雅黑" panose="020B0503020204020204" charset="-122"/>
              </a:rPr>
              <a:t>EE Times</a:t>
            </a:r>
            <a:r>
              <a:rPr lang="zh-CN" altLang="en-US" sz="1600" dirty="0">
                <a:latin typeface="微软雅黑" panose="020B0503020204020204" charset="-122"/>
                <a:ea typeface="微软雅黑" panose="020B0503020204020204" charset="-122"/>
              </a:rPr>
              <a:t>评选的</a:t>
            </a:r>
            <a:r>
              <a:rPr lang="en-US" altLang="zh-CN" sz="1600" dirty="0">
                <a:latin typeface="微软雅黑" panose="020B0503020204020204" charset="-122"/>
                <a:ea typeface="微软雅黑" panose="020B0503020204020204" charset="-122"/>
              </a:rPr>
              <a:t>2016</a:t>
            </a:r>
            <a:r>
              <a:rPr lang="zh-CN" altLang="en-US" sz="1600" dirty="0">
                <a:latin typeface="微软雅黑" panose="020B0503020204020204" charset="-122"/>
                <a:ea typeface="微软雅黑" panose="020B0503020204020204" charset="-122"/>
              </a:rPr>
              <a:t>年全球最值得关注的新兴半导体企业名单</a:t>
            </a:r>
            <a:endParaRPr lang="en-US" altLang="zh-CN" sz="1600" dirty="0">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sz="1600" dirty="0">
                <a:latin typeface="微软雅黑" panose="020B0503020204020204" charset="-122"/>
                <a:ea typeface="微软雅黑" panose="020B0503020204020204" charset="-122"/>
              </a:rPr>
              <a:t>泰凌微电子获得</a:t>
            </a:r>
            <a:r>
              <a:rPr lang="zh-CN" altLang="en-US" sz="1600" b="1" dirty="0">
                <a:solidFill>
                  <a:srgbClr val="FF0000"/>
                </a:solidFill>
                <a:latin typeface="微软雅黑" panose="020B0503020204020204" charset="-122"/>
                <a:ea typeface="微软雅黑" panose="020B0503020204020204" charset="-122"/>
              </a:rPr>
              <a:t>英特尔</a:t>
            </a:r>
            <a:r>
              <a:rPr lang="zh-CN" altLang="en-US" sz="1600" dirty="0">
                <a:latin typeface="微软雅黑" panose="020B0503020204020204" charset="-122"/>
                <a:ea typeface="微软雅黑" panose="020B0503020204020204" charset="-122"/>
              </a:rPr>
              <a:t>战略投资</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与万物链合作：未来</a:t>
            </a:r>
            <a:r>
              <a:rPr lang="en-US" altLang="zh-CN" sz="1600" dirty="0" err="1">
                <a:latin typeface="微软雅黑" panose="020B0503020204020204" charset="-122"/>
                <a:ea typeface="微软雅黑" panose="020B0503020204020204" charset="-122"/>
              </a:rPr>
              <a:t>telink</a:t>
            </a:r>
            <a:r>
              <a:rPr lang="zh-CN" altLang="en-US" sz="1600" dirty="0">
                <a:latin typeface="微软雅黑" panose="020B0503020204020204" charset="-122"/>
                <a:ea typeface="微软雅黑" panose="020B0503020204020204" charset="-122"/>
              </a:rPr>
              <a:t>模组都会使用万物链操作系统，作为</a:t>
            </a:r>
            <a:r>
              <a:rPr lang="en-US" altLang="zh-CN" sz="1600" dirty="0" err="1">
                <a:latin typeface="微软雅黑" panose="020B0503020204020204" charset="-122"/>
                <a:ea typeface="微软雅黑" panose="020B0503020204020204" charset="-122"/>
              </a:rPr>
              <a:t>telink</a:t>
            </a:r>
            <a:r>
              <a:rPr lang="zh-CN" altLang="en-US" sz="1600" dirty="0">
                <a:latin typeface="微软雅黑" panose="020B0503020204020204" charset="-122"/>
                <a:ea typeface="微软雅黑" panose="020B0503020204020204" charset="-122"/>
              </a:rPr>
              <a:t>的底层安全技术，保证使用</a:t>
            </a:r>
            <a:r>
              <a:rPr lang="en-US" altLang="zh-CN" sz="1600" dirty="0" err="1">
                <a:latin typeface="微软雅黑" panose="020B0503020204020204" charset="-122"/>
                <a:ea typeface="微软雅黑" panose="020B0503020204020204" charset="-122"/>
              </a:rPr>
              <a:t>telink</a:t>
            </a:r>
            <a:r>
              <a:rPr lang="zh-CN" altLang="en-US" sz="1600" dirty="0">
                <a:latin typeface="微软雅黑" panose="020B0503020204020204" charset="-122"/>
                <a:ea typeface="微软雅黑" panose="020B0503020204020204" charset="-122"/>
              </a:rPr>
              <a:t>芯片的安全。</a:t>
            </a:r>
            <a:endParaRPr lang="en-US" altLang="zh-CN" sz="1600" dirty="0">
              <a:latin typeface="微软雅黑" panose="020B0503020204020204" charset="-122"/>
              <a:ea typeface="微软雅黑" panose="020B0503020204020204" charset="-122"/>
            </a:endParaRPr>
          </a:p>
        </p:txBody>
      </p:sp>
      <p:pic>
        <p:nvPicPr>
          <p:cNvPr id="4098" name="Picture 2" descr="D:\公司资料\客户LOGO\l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847" y="340377"/>
            <a:ext cx="1717552" cy="4870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cn.telink-semi.com/uploads/2016&amp;e8&amp;8b&amp;b9&amp;e6&amp;9e&amp;9c&amp;e7&amp;a7&amp;8b&amp;e5&amp;ad&amp;a3&amp;e6&amp;96&amp;b0&amp;e5&amp;93&amp;81&amp;e5&amp;8f&amp;91&amp;e5&amp;b8&amp;83&amp;e4&amp;bc&amp;9a%2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984" y="1244616"/>
            <a:ext cx="2811220" cy="23419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cn.telink-semi.com/uploads/intel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155" y="1244616"/>
            <a:ext cx="3254692" cy="2298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万物链落地合作公司</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8" name="Picture 4" descr="D:\公司资料\客户LOGO\4121165_logo_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4407" y="341670"/>
            <a:ext cx="1457325" cy="48577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864838" y="4180096"/>
            <a:ext cx="8351320" cy="2308324"/>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r>
              <a:rPr lang="zh-CN" altLang="en-US" sz="1600" dirty="0">
                <a:latin typeface="微软雅黑" panose="020B0503020204020204" charset="-122"/>
                <a:ea typeface="微软雅黑" panose="020B0503020204020204" charset="-122"/>
              </a:rPr>
              <a:t>上海顺舟智能科技股份有限公司（股票代码</a:t>
            </a:r>
            <a:r>
              <a:rPr lang="en-US" altLang="zh-CN" sz="1600" dirty="0">
                <a:latin typeface="微软雅黑" panose="020B0503020204020204" charset="-122"/>
                <a:ea typeface="微软雅黑" panose="020B0503020204020204" charset="-122"/>
              </a:rPr>
              <a:t>835108</a:t>
            </a:r>
            <a:r>
              <a:rPr lang="zh-CN" altLang="en-US" sz="1600" dirty="0">
                <a:latin typeface="微软雅黑" panose="020B0503020204020204" charset="-122"/>
                <a:ea typeface="微软雅黑" panose="020B0503020204020204" charset="-122"/>
              </a:rPr>
              <a:t>）自</a:t>
            </a:r>
            <a:r>
              <a:rPr lang="en-US" altLang="zh-CN" sz="1600" dirty="0">
                <a:latin typeface="微软雅黑" panose="020B0503020204020204" charset="-122"/>
                <a:ea typeface="微软雅黑" panose="020B0503020204020204" charset="-122"/>
              </a:rPr>
              <a:t>2004</a:t>
            </a:r>
            <a:r>
              <a:rPr lang="zh-CN" altLang="en-US" sz="1600" dirty="0">
                <a:latin typeface="微软雅黑" panose="020B0503020204020204" charset="-122"/>
                <a:ea typeface="微软雅黑" panose="020B0503020204020204" charset="-122"/>
              </a:rPr>
              <a:t>年成立以来一直专注于</a:t>
            </a:r>
            <a:r>
              <a:rPr lang="en-US" altLang="zh-CN" sz="1600" dirty="0">
                <a:latin typeface="微软雅黑" panose="020B0503020204020204" charset="-122"/>
                <a:ea typeface="微软雅黑" panose="020B0503020204020204" charset="-122"/>
              </a:rPr>
              <a:t>ZigBee</a:t>
            </a:r>
            <a:r>
              <a:rPr lang="zh-CN" altLang="en-US" sz="1600" dirty="0">
                <a:latin typeface="微软雅黑" panose="020B0503020204020204" charset="-122"/>
                <a:ea typeface="微软雅黑" panose="020B0503020204020204" charset="-122"/>
              </a:rPr>
              <a:t>为核心的无线通信领域，同时拓展了</a:t>
            </a:r>
            <a:r>
              <a:rPr lang="en-US" altLang="zh-CN" sz="1600" dirty="0" err="1">
                <a:latin typeface="微软雅黑" panose="020B0503020204020204" charset="-122"/>
                <a:ea typeface="微软雅黑" panose="020B0503020204020204" charset="-122"/>
              </a:rPr>
              <a:t>WiFi</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GPRS</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4G</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Rola</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nb</a:t>
            </a:r>
            <a:r>
              <a:rPr lang="en-US" altLang="zh-CN" sz="1600" dirty="0">
                <a:latin typeface="微软雅黑" panose="020B0503020204020204" charset="-122"/>
                <a:ea typeface="微软雅黑" panose="020B0503020204020204" charset="-122"/>
              </a:rPr>
              <a:t>-lot</a:t>
            </a:r>
            <a:r>
              <a:rPr lang="zh-CN" altLang="en-US" sz="1600" dirty="0">
                <a:latin typeface="微软雅黑" panose="020B0503020204020204" charset="-122"/>
                <a:ea typeface="微软雅黑" panose="020B0503020204020204" charset="-122"/>
              </a:rPr>
              <a:t>等其它的通信技术。</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sz="1600" dirty="0">
                <a:latin typeface="微软雅黑" panose="020B0503020204020204" charset="-122"/>
                <a:ea typeface="微软雅黑" panose="020B0503020204020204" charset="-122"/>
              </a:rPr>
              <a:t>顺舟智能成为</a:t>
            </a:r>
            <a:r>
              <a:rPr lang="zh-CN" altLang="en-US" sz="1600" b="1" dirty="0">
                <a:solidFill>
                  <a:srgbClr val="FF0000"/>
                </a:solidFill>
                <a:latin typeface="微软雅黑" panose="020B0503020204020204" charset="-122"/>
                <a:ea typeface="微软雅黑" panose="020B0503020204020204" charset="-122"/>
              </a:rPr>
              <a:t>阿里智能</a:t>
            </a:r>
            <a:r>
              <a:rPr lang="en-US" altLang="zh-CN" sz="1600" dirty="0">
                <a:latin typeface="微软雅黑" panose="020B0503020204020204" charset="-122"/>
                <a:ea typeface="微软雅黑" panose="020B0503020204020204" charset="-122"/>
              </a:rPr>
              <a:t>IOT</a:t>
            </a:r>
            <a:r>
              <a:rPr lang="zh-CN" altLang="en-US" sz="1600" dirty="0">
                <a:latin typeface="微软雅黑" panose="020B0503020204020204" charset="-122"/>
                <a:ea typeface="微软雅黑" panose="020B0503020204020204" charset="-122"/>
              </a:rPr>
              <a:t>联盟理事单位</a:t>
            </a:r>
            <a:endParaRPr lang="en-US" altLang="zh-CN" sz="1600" dirty="0">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sz="1600" dirty="0">
                <a:latin typeface="微软雅黑" panose="020B0503020204020204" charset="-122"/>
                <a:ea typeface="微软雅黑" panose="020B0503020204020204" charset="-122"/>
              </a:rPr>
              <a:t>顺舟智能亮相上海国际智能家居展</a:t>
            </a:r>
            <a:endParaRPr lang="en-US" altLang="zh-CN" sz="1600" dirty="0">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sz="1600" dirty="0">
                <a:latin typeface="微软雅黑" panose="020B0503020204020204" charset="-122"/>
                <a:ea typeface="微软雅黑" panose="020B0503020204020204" charset="-122"/>
              </a:rPr>
              <a:t>为</a:t>
            </a:r>
            <a:r>
              <a:rPr lang="zh-CN" altLang="en-US" sz="1600" b="1" dirty="0">
                <a:solidFill>
                  <a:srgbClr val="FF0000"/>
                </a:solidFill>
                <a:latin typeface="微软雅黑" panose="020B0503020204020204" charset="-122"/>
                <a:ea typeface="微软雅黑" panose="020B0503020204020204" charset="-122"/>
              </a:rPr>
              <a:t>海尔</a:t>
            </a:r>
            <a:r>
              <a:rPr lang="zh-CN" altLang="en-US" sz="1600" dirty="0">
                <a:latin typeface="微软雅黑" panose="020B0503020204020204" charset="-122"/>
                <a:ea typeface="微软雅黑" panose="020B0503020204020204" charset="-122"/>
              </a:rPr>
              <a:t>云锁提供了业内首款超低功耗模块</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与万物链合作：未来所有路灯照明设备，市政照明设备，都将接入万物链网络，用万物链保证其安全。</a:t>
            </a:r>
            <a:endParaRPr lang="en-US" altLang="zh-CN" sz="1600" dirty="0">
              <a:latin typeface="微软雅黑" panose="020B0503020204020204" charset="-122"/>
              <a:ea typeface="微软雅黑" panose="020B0503020204020204" charset="-122"/>
            </a:endParaRPr>
          </a:p>
        </p:txBody>
      </p:sp>
      <p:pic>
        <p:nvPicPr>
          <p:cNvPr id="7170" name="Picture 2" descr="http://img.wezhan.hk/content/sitefiles/1000100/images/9872704_image004.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38" y="1069729"/>
            <a:ext cx="2215496" cy="28032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g.wezhan.hk/content/sitefiles/1000100/images/8754167_image004.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781" y="1134207"/>
            <a:ext cx="5209644" cy="2839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2558375" y="1566147"/>
          <a:ext cx="7013646" cy="3424132"/>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p:cNvSpPr/>
          <p:nvPr/>
        </p:nvSpPr>
        <p:spPr>
          <a:xfrm>
            <a:off x="7458355" y="1096507"/>
            <a:ext cx="1828800" cy="306705"/>
          </a:xfrm>
          <a:prstGeom prst="rect">
            <a:avLst/>
          </a:prstGeom>
        </p:spPr>
        <p:txBody>
          <a:bodyPr wrap="none">
            <a:spAutoFit/>
          </a:bodyPr>
          <a:lstStyle/>
          <a:p>
            <a:r>
              <a:rPr lang="zh-CN" altLang="en-US" sz="1400" dirty="0">
                <a:solidFill>
                  <a:schemeClr val="tx2">
                    <a:lumMod val="50000"/>
                  </a:schemeClr>
                </a:solidFill>
                <a:latin typeface="微软雅黑" panose="020B0503020204020204" charset="-122"/>
                <a:ea typeface="微软雅黑" panose="020B0503020204020204" charset="-122"/>
              </a:rPr>
              <a:t>来源</a:t>
            </a:r>
            <a:r>
              <a:rPr lang="en-US" altLang="zh-CN" sz="1400" dirty="0">
                <a:solidFill>
                  <a:schemeClr val="tx2">
                    <a:lumMod val="50000"/>
                  </a:schemeClr>
                </a:solidFill>
                <a:latin typeface="微软雅黑" panose="020B0503020204020204" charset="-122"/>
                <a:ea typeface="微软雅黑" panose="020B0503020204020204" charset="-122"/>
              </a:rPr>
              <a:t>: IDC</a:t>
            </a:r>
            <a:r>
              <a:rPr lang="zh-CN" altLang="en-US" sz="1400" dirty="0">
                <a:solidFill>
                  <a:schemeClr val="tx2">
                    <a:lumMod val="50000"/>
                  </a:schemeClr>
                </a:solidFill>
                <a:latin typeface="微软雅黑" panose="020B0503020204020204" charset="-122"/>
                <a:ea typeface="微软雅黑" panose="020B0503020204020204" charset="-122"/>
              </a:rPr>
              <a:t>、智研咨询</a:t>
            </a:r>
          </a:p>
        </p:txBody>
      </p:sp>
      <p:pic>
        <p:nvPicPr>
          <p:cNvPr id="2054" name="Picture 6" descr="D:\项目\万物链\PPT图片\电脑 (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1416" y="3100320"/>
            <a:ext cx="258042" cy="25804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项目\万物链\PPT图片\手机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1467" y="2071506"/>
            <a:ext cx="260755" cy="2607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项目\万物链\PPT图片\物联网.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95088" y="1567361"/>
            <a:ext cx="299768" cy="2997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D:\项目\万物链\PPT图片\手机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5638" y="2338083"/>
            <a:ext cx="267957" cy="2679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D:\项目\万物链\PPT图片\手机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2248" y="2196947"/>
            <a:ext cx="260755" cy="2607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项目\万物链\PPT图片\电脑 (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984" y="3089562"/>
            <a:ext cx="258042" cy="2580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项目\万物链\PPT图片\电脑 (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0150" y="3068309"/>
            <a:ext cx="258042" cy="2580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D:\项目\万物链\PPT图片\物联网.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1488" y="1867129"/>
            <a:ext cx="299768" cy="2997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项目\万物链\PPT图片\物联网.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7344" y="2127984"/>
            <a:ext cx="299768" cy="29976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37"/>
          <p:cNvSpPr/>
          <p:nvPr/>
        </p:nvSpPr>
        <p:spPr>
          <a:xfrm>
            <a:off x="736711" y="395728"/>
            <a:ext cx="6674259" cy="523216"/>
          </a:xfrm>
          <a:prstGeom prst="rect">
            <a:avLst/>
          </a:prstGeom>
          <a:ln w="12700">
            <a:miter lim="400000"/>
          </a:ln>
        </p:spPr>
        <p:txBody>
          <a:bodyPr wrap="none" lIns="45718" tIns="45718" rIns="45718" bIns="45718">
            <a:spAutoFit/>
          </a:bodyPr>
          <a:lstStyle>
            <a:lvl1pPr>
              <a:defRPr sz="2400" b="1">
                <a:solidFill>
                  <a:srgbClr val="2D3E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a:solidFill>
                  <a:srgbClr val="000000"/>
                </a:solidFill>
                <a:latin typeface="微软雅黑" panose="020B0503020204020204" charset="-122"/>
                <a:ea typeface="微软雅黑" panose="020B0503020204020204" charset="-122"/>
                <a:cs typeface="冬青黑体简体中文 W6"/>
                <a:sym typeface="冬青黑体简体中文 W6"/>
              </a:rPr>
              <a:t>PC</a:t>
            </a:r>
            <a:r>
              <a:rPr lang="zh-CN" altLang="en-US" sz="2800" dirty="0">
                <a:solidFill>
                  <a:srgbClr val="000000"/>
                </a:solidFill>
                <a:cs typeface="冬青黑体简体中文 W6"/>
                <a:sym typeface="冬青黑体简体中文 W6"/>
              </a:rPr>
              <a:t>、</a:t>
            </a:r>
            <a:r>
              <a:rPr lang="zh-CN" altLang="en-US" sz="2800" dirty="0">
                <a:solidFill>
                  <a:srgbClr val="000000"/>
                </a:solidFill>
                <a:latin typeface="微软雅黑" panose="020B0503020204020204" charset="-122"/>
                <a:ea typeface="微软雅黑" panose="020B0503020204020204" charset="-122"/>
                <a:cs typeface="冬青黑体简体中文 W6"/>
                <a:sym typeface="冬青黑体简体中文 W6"/>
              </a:rPr>
              <a:t>手机增长乏力，物联网设备增长迅猛</a:t>
            </a:r>
            <a:endParaRPr sz="2800" dirty="0">
              <a:solidFill>
                <a:srgbClr val="000000"/>
              </a:solidFill>
              <a:latin typeface="微软雅黑" panose="020B0503020204020204" charset="-122"/>
              <a:ea typeface="微软雅黑" panose="020B0503020204020204" charset="-122"/>
              <a:cs typeface="冬青黑体简体中文 W6"/>
              <a:sym typeface="冬青黑体简体中文 W6"/>
            </a:endParaRPr>
          </a:p>
        </p:txBody>
      </p:sp>
      <p:sp>
        <p:nvSpPr>
          <p:cNvPr id="19" name="矩形 18"/>
          <p:cNvSpPr/>
          <p:nvPr/>
        </p:nvSpPr>
        <p:spPr>
          <a:xfrm>
            <a:off x="1313180" y="5252720"/>
            <a:ext cx="10031095" cy="1077218"/>
          </a:xfrm>
          <a:prstGeom prst="rect">
            <a:avLst/>
          </a:prstGeom>
        </p:spPr>
        <p:txBody>
          <a:bodyPr wrap="square">
            <a:spAutoFit/>
          </a:bodyPr>
          <a:lstStyle/>
          <a:p>
            <a:r>
              <a:rPr sz="1600" dirty="0">
                <a:latin typeface="微软雅黑" panose="020B0503020204020204" charset="-122"/>
                <a:ea typeface="微软雅黑" panose="020B0503020204020204" charset="-122"/>
              </a:rPr>
              <a:t>瑞典爱立信公司的最新研究报告显示，智能手机用户数量</a:t>
            </a:r>
            <a:r>
              <a:rPr lang="en-US" sz="1600" dirty="0">
                <a:latin typeface="微软雅黑" panose="020B0503020204020204" charset="-122"/>
                <a:ea typeface="微软雅黑" panose="020B0503020204020204" charset="-122"/>
              </a:rPr>
              <a:t>2016</a:t>
            </a:r>
            <a:r>
              <a:rPr sz="1600" dirty="0">
                <a:latin typeface="微软雅黑" panose="020B0503020204020204" charset="-122"/>
                <a:ea typeface="微软雅黑" panose="020B0503020204020204" charset="-122"/>
              </a:rPr>
              <a:t>首次超过功能手机，但两者都将在未来几年内迅速被物联网设备超越。该公司预计，到2018年， 连接在物联网上的传感器、家电和机器的数量将超过手机，成为最大类别的连接设备。到2021年，全球280亿台连接设备中有近160亿台将是物联网设备， 从智能城市、智能汽车和智能家庭到移动健康护理和诊断设备</a:t>
            </a:r>
            <a:r>
              <a:rPr lang="zh-CN" sz="1600" dirty="0">
                <a:latin typeface="微软雅黑" panose="020B0503020204020204" charset="-122"/>
                <a:ea typeface="微软雅黑" panose="020B0503020204020204" charset="-122"/>
              </a:rPr>
              <a:t>。</a:t>
            </a:r>
          </a:p>
        </p:txBody>
      </p:sp>
      <p:sp>
        <p:nvSpPr>
          <p:cNvPr id="22" name="直接连接符 15"/>
          <p:cNvSpPr/>
          <p:nvPr/>
        </p:nvSpPr>
        <p:spPr>
          <a:xfrm>
            <a:off x="736711" y="105894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万物链落地合作公司</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9" name="Picture 3" descr="D:\公司资料\客户LOGO\29381f30e924b8998438a5c168061d950b7bf6c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24188" y="-564903"/>
            <a:ext cx="2425621" cy="242562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031026" y="4570873"/>
            <a:ext cx="8642835" cy="1568450"/>
          </a:xfrm>
          <a:prstGeom prst="rect">
            <a:avLst/>
          </a:prstGeom>
        </p:spPr>
        <p:txBody>
          <a:bodyPr wrap="square">
            <a:spAutoFit/>
          </a:bodyPr>
          <a:lstStyle/>
          <a:p>
            <a:r>
              <a:rPr lang="zh-CN" altLang="en-US" sz="1600" dirty="0">
                <a:latin typeface="微软雅黑" panose="020B0503020204020204" charset="-122"/>
                <a:ea typeface="微软雅黑" panose="020B0503020204020204" charset="-122"/>
              </a:rPr>
              <a:t>深圳市银河风云网络系统股份有限公司主要面向政府及各行业用户提供自主研发的专用和通用型高性能路由、交换、安全平台、智慧家庭整体解决方案以及技术服务。银河超级计算机研发者。</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与万物链合作：公司旗下发起的</a:t>
            </a:r>
            <a:r>
              <a:rPr lang="en-US" altLang="zh-CN" sz="1600" dirty="0">
                <a:latin typeface="微软雅黑" panose="020B0503020204020204" charset="-122"/>
                <a:ea typeface="微软雅黑" panose="020B0503020204020204" charset="-122"/>
              </a:rPr>
              <a:t>MACBEE</a:t>
            </a:r>
            <a:r>
              <a:rPr lang="zh-CN" altLang="en-US" sz="1600" dirty="0">
                <a:latin typeface="微软雅黑" panose="020B0503020204020204" charset="-122"/>
                <a:ea typeface="微软雅黑" panose="020B0503020204020204" charset="-122"/>
              </a:rPr>
              <a:t>联盟包含数十家白色家电企业，目前已经与</a:t>
            </a:r>
            <a:r>
              <a:rPr lang="en-US" altLang="zh-CN" sz="1600" dirty="0" err="1">
                <a:latin typeface="微软雅黑" panose="020B0503020204020204" charset="-122"/>
                <a:ea typeface="微软雅黑" panose="020B0503020204020204" charset="-122"/>
              </a:rPr>
              <a:t>macbee</a:t>
            </a:r>
            <a:r>
              <a:rPr lang="zh-CN" altLang="en-US" sz="1600" dirty="0">
                <a:latin typeface="微软雅黑" panose="020B0503020204020204" charset="-122"/>
                <a:ea typeface="微软雅黑" panose="020B0503020204020204" charset="-122"/>
              </a:rPr>
              <a:t>联盟达成合作意向，</a:t>
            </a:r>
            <a:r>
              <a:rPr lang="en-US" altLang="zh-CN" sz="1600" dirty="0">
                <a:latin typeface="微软雅黑" panose="020B0503020204020204" charset="-122"/>
                <a:ea typeface="微软雅黑" panose="020B0503020204020204" charset="-122"/>
              </a:rPr>
              <a:t>MACBEE</a:t>
            </a:r>
            <a:r>
              <a:rPr lang="zh-CN" altLang="en-US" sz="1600" dirty="0">
                <a:latin typeface="微软雅黑" panose="020B0503020204020204" charset="-122"/>
                <a:ea typeface="微软雅黑" panose="020B0503020204020204" charset="-122"/>
              </a:rPr>
              <a:t>所有成员企业都会采用万物链保证其物联网络安全。</a:t>
            </a:r>
            <a:endParaRPr lang="en-US" altLang="zh-CN" sz="1600" dirty="0">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368" y="1198029"/>
            <a:ext cx="7682260" cy="3161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万物链落地合作公司</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10" name="矩形 9"/>
          <p:cNvSpPr/>
          <p:nvPr/>
        </p:nvSpPr>
        <p:spPr>
          <a:xfrm>
            <a:off x="1767260" y="4479582"/>
            <a:ext cx="8935760" cy="1569660"/>
          </a:xfrm>
          <a:prstGeom prst="rect">
            <a:avLst/>
          </a:prstGeom>
        </p:spPr>
        <p:txBody>
          <a:bodyPr wrap="square">
            <a:spAutoFit/>
          </a:bodyPr>
          <a:lstStyle/>
          <a:p>
            <a:r>
              <a:rPr lang="zh-CN" altLang="en-US" sz="1600" dirty="0">
                <a:latin typeface="微软雅黑" panose="020B0503020204020204" charset="-122"/>
                <a:ea typeface="微软雅黑" panose="020B0503020204020204" charset="-122"/>
              </a:rPr>
              <a:t>上海碧虎网络科技有限公司成立于</a:t>
            </a:r>
            <a:r>
              <a:rPr lang="en-US" altLang="zh-CN" sz="1600" dirty="0">
                <a:latin typeface="微软雅黑" panose="020B0503020204020204" charset="-122"/>
                <a:ea typeface="微软雅黑" panose="020B0503020204020204" charset="-122"/>
              </a:rPr>
              <a:t>2015</a:t>
            </a:r>
            <a:r>
              <a:rPr lang="zh-CN" altLang="en-US" sz="1600" dirty="0">
                <a:latin typeface="微软雅黑" panose="020B0503020204020204" charset="-122"/>
                <a:ea typeface="微软雅黑" panose="020B0503020204020204" charset="-122"/>
              </a:rPr>
              <a:t>年，首创</a:t>
            </a:r>
            <a:r>
              <a:rPr lang="en-US" altLang="zh-CN" sz="1600" dirty="0">
                <a:latin typeface="微软雅黑" panose="020B0503020204020204" charset="-122"/>
                <a:ea typeface="微软雅黑" panose="020B0503020204020204" charset="-122"/>
              </a:rPr>
              <a:t>TBA</a:t>
            </a:r>
            <a:r>
              <a:rPr lang="zh-CN" altLang="en-US" sz="1600" dirty="0">
                <a:latin typeface="微软雅黑" panose="020B0503020204020204" charset="-122"/>
                <a:ea typeface="微软雅黑" panose="020B0503020204020204" charset="-122"/>
              </a:rPr>
              <a:t>广告形式（</a:t>
            </a:r>
            <a:r>
              <a:rPr lang="en-US" altLang="zh-CN" sz="1600" dirty="0">
                <a:latin typeface="微软雅黑" panose="020B0503020204020204" charset="-122"/>
                <a:ea typeface="微软雅黑" panose="020B0503020204020204" charset="-122"/>
              </a:rPr>
              <a:t>Taxi Back-window Advertising</a:t>
            </a:r>
            <a:r>
              <a:rPr lang="zh-CN" altLang="en-US" sz="1600" dirty="0">
                <a:latin typeface="微软雅黑" panose="020B0503020204020204" charset="-122"/>
                <a:ea typeface="微软雅黑" panose="020B0503020204020204" charset="-122"/>
              </a:rPr>
              <a:t>，智能出租车后窗屏广告）全新户外媒体。长期致力于汽车端互联网应用的研究，通过云端计算和多项专业技术手段建立人车互联网生态体系。</a:t>
            </a:r>
            <a:endParaRPr lang="en-US" altLang="zh-CN" sz="1600" dirty="0">
              <a:latin typeface="微软雅黑" panose="020B0503020204020204" charset="-122"/>
              <a:ea typeface="微软雅黑" panose="020B0503020204020204" charset="-122"/>
            </a:endParaRPr>
          </a:p>
          <a:p>
            <a:endParaRPr lang="en-US" altLang="zh-CN" sz="1600" dirty="0">
              <a:latin typeface="微软雅黑" panose="020B0503020204020204" charset="-122"/>
              <a:ea typeface="微软雅黑" panose="020B0503020204020204" charset="-122"/>
            </a:endParaRPr>
          </a:p>
          <a:p>
            <a:r>
              <a:rPr lang="zh-CN" altLang="en-US" sz="1600" dirty="0">
                <a:latin typeface="微软雅黑" panose="020B0503020204020204" charset="-122"/>
                <a:ea typeface="微软雅黑" panose="020B0503020204020204" charset="-122"/>
              </a:rPr>
              <a:t>与万物链合作：由于户外广告传媒是敏感行业，这种云端中心化投放如果被黑客入侵，散布不良信息，对社会造成的危害非常大，所以万物链技术很好地保证了其安全。</a:t>
            </a:r>
          </a:p>
        </p:txBody>
      </p:sp>
      <p:pic>
        <p:nvPicPr>
          <p:cNvPr id="11" name="Picture 2" descr="D:\公司资料\客户LOGO\碧虎科技.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582" y="255945"/>
            <a:ext cx="1790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image.thepaper.cn/wap/image/5/488/3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548" y="1281766"/>
            <a:ext cx="4349507" cy="2928669"/>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302" y="1529163"/>
            <a:ext cx="5149980" cy="2602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1127809" y="195737"/>
            <a:ext cx="9240715" cy="483844"/>
            <a:chOff x="0" y="28756"/>
            <a:chExt cx="10607566" cy="483842"/>
          </a:xfrm>
        </p:grpSpPr>
        <p:sp>
          <p:nvSpPr>
            <p:cNvPr id="5" name="TextBox 13"/>
            <p:cNvSpPr/>
            <p:nvPr/>
          </p:nvSpPr>
          <p:spPr>
            <a:xfrm>
              <a:off x="0" y="28756"/>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万物链核心团队</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9" name="矩形 21"/>
          <p:cNvSpPr/>
          <p:nvPr/>
        </p:nvSpPr>
        <p:spPr>
          <a:xfrm>
            <a:off x="1635129" y="919352"/>
            <a:ext cx="9671967" cy="1669857"/>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2" name="矩形 1"/>
          <p:cNvSpPr/>
          <p:nvPr/>
        </p:nvSpPr>
        <p:spPr>
          <a:xfrm>
            <a:off x="1808671" y="2212696"/>
            <a:ext cx="1271905" cy="337185"/>
          </a:xfrm>
          <a:prstGeom prst="rect">
            <a:avLst/>
          </a:prstGeom>
        </p:spPr>
        <p:txBody>
          <a:bodyPr wrap="none">
            <a:spAutoFit/>
          </a:bodyPr>
          <a:lstStyle/>
          <a:p>
            <a:r>
              <a:rPr lang="zh-CN" altLang="zh-CN" sz="1600" b="1" dirty="0">
                <a:latin typeface="微软雅黑" panose="020B0503020204020204" charset="-122"/>
                <a:ea typeface="微软雅黑" panose="020B0503020204020204" charset="-122"/>
              </a:rPr>
              <a:t>谢卓鹏</a:t>
            </a:r>
            <a:r>
              <a:rPr lang="en-US" altLang="zh-CN" sz="1600" b="1" dirty="0">
                <a:latin typeface="微软雅黑" panose="020B0503020204020204" charset="-122"/>
                <a:ea typeface="微软雅黑" panose="020B0503020204020204" charset="-122"/>
              </a:rPr>
              <a:t> CEO</a:t>
            </a:r>
            <a:endParaRPr lang="zh-CN" altLang="en-US" sz="1600" dirty="0">
              <a:latin typeface="微软雅黑" panose="020B0503020204020204" charset="-122"/>
              <a:ea typeface="微软雅黑" panose="020B0503020204020204" charset="-122"/>
            </a:endParaRPr>
          </a:p>
        </p:txBody>
      </p:sp>
      <p:sp>
        <p:nvSpPr>
          <p:cNvPr id="3" name="矩形 2"/>
          <p:cNvSpPr/>
          <p:nvPr/>
        </p:nvSpPr>
        <p:spPr>
          <a:xfrm>
            <a:off x="3339622" y="1544264"/>
            <a:ext cx="7643010" cy="830997"/>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charset="-122"/>
                <a:ea typeface="微软雅黑" panose="020B0503020204020204" charset="-122"/>
              </a:rPr>
              <a:t>物联网领域资深创业者，专家。智能硬件领域从业四年，深入研究区块链行业三年。对智能硬件领域有深刻洞见，曾应邀在各大智能硬件设备峰会进行演讲。参与主导设计国际国内一线照明企业智能照明构架，同时参与大量智能硬件构架设计。</a:t>
            </a:r>
            <a:endParaRPr lang="zh-CN" altLang="zh-CN" sz="1600" dirty="0">
              <a:solidFill>
                <a:schemeClr val="tx1">
                  <a:lumMod val="65000"/>
                  <a:lumOff val="35000"/>
                </a:schemeClr>
              </a:solidFill>
              <a:latin typeface="微软雅黑" panose="020B0503020204020204" charset="-122"/>
              <a:ea typeface="微软雅黑" panose="020B0503020204020204" charset="-122"/>
            </a:endParaRPr>
          </a:p>
        </p:txBody>
      </p:sp>
      <p:sp>
        <p:nvSpPr>
          <p:cNvPr id="12" name="矩形 21"/>
          <p:cNvSpPr/>
          <p:nvPr/>
        </p:nvSpPr>
        <p:spPr>
          <a:xfrm>
            <a:off x="1624614" y="2783166"/>
            <a:ext cx="9682482" cy="1728441"/>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13" name="矩形 12"/>
          <p:cNvSpPr/>
          <p:nvPr/>
        </p:nvSpPr>
        <p:spPr>
          <a:xfrm>
            <a:off x="1875859" y="4125262"/>
            <a:ext cx="1090363" cy="338554"/>
          </a:xfrm>
          <a:prstGeom prst="rect">
            <a:avLst/>
          </a:prstGeom>
        </p:spPr>
        <p:txBody>
          <a:bodyPr wrap="none">
            <a:spAutoFit/>
          </a:bodyPr>
          <a:lstStyle/>
          <a:p>
            <a:r>
              <a:rPr lang="zh-CN" altLang="en-US" sz="1600" b="1" dirty="0" smtClean="0">
                <a:latin typeface="微软雅黑" panose="020B0503020204020204" charset="-122"/>
                <a:ea typeface="微软雅黑" panose="020B0503020204020204" charset="-122"/>
              </a:rPr>
              <a:t>丁颖 </a:t>
            </a:r>
            <a:r>
              <a:rPr lang="en-US" altLang="zh-CN" sz="1600" b="1" dirty="0">
                <a:latin typeface="微软雅黑" panose="020B0503020204020204" charset="-122"/>
                <a:ea typeface="微软雅黑" panose="020B0503020204020204" charset="-122"/>
              </a:rPr>
              <a:t>CTO</a:t>
            </a:r>
            <a:endParaRPr lang="zh-CN" altLang="en-US" sz="1600" dirty="0">
              <a:latin typeface="微软雅黑" panose="020B0503020204020204" charset="-122"/>
              <a:ea typeface="微软雅黑" panose="020B0503020204020204" charset="-122"/>
            </a:endParaRPr>
          </a:p>
        </p:txBody>
      </p:sp>
      <p:sp>
        <p:nvSpPr>
          <p:cNvPr id="14" name="矩形 13"/>
          <p:cNvSpPr/>
          <p:nvPr/>
        </p:nvSpPr>
        <p:spPr>
          <a:xfrm>
            <a:off x="3263467" y="3334975"/>
            <a:ext cx="7719165" cy="1077218"/>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charset="-122"/>
                <a:ea typeface="微软雅黑" panose="020B0503020204020204" charset="-122"/>
              </a:rPr>
              <a:t>杭州电子科技大学硕士，数字图像处理方向，曾在知名芯片设计企业华虹担任固件研发总监。研究领域涉及数据挖掘、图像及</a:t>
            </a:r>
            <a:r>
              <a:rPr lang="en-US" altLang="zh-CN" sz="1600" dirty="0">
                <a:solidFill>
                  <a:schemeClr val="tx1">
                    <a:lumMod val="65000"/>
                    <a:lumOff val="35000"/>
                  </a:schemeClr>
                </a:solidFill>
                <a:latin typeface="微软雅黑" panose="020B0503020204020204" charset="-122"/>
                <a:ea typeface="微软雅黑" panose="020B0503020204020204" charset="-122"/>
              </a:rPr>
              <a:t>3D</a:t>
            </a:r>
            <a:r>
              <a:rPr lang="zh-CN" altLang="en-US" sz="1600" dirty="0">
                <a:solidFill>
                  <a:schemeClr val="tx1">
                    <a:lumMod val="65000"/>
                    <a:lumOff val="35000"/>
                  </a:schemeClr>
                </a:solidFill>
                <a:latin typeface="微软雅黑" panose="020B0503020204020204" charset="-122"/>
                <a:ea typeface="微软雅黑" panose="020B0503020204020204" charset="-122"/>
              </a:rPr>
              <a:t>模型检索、音视频压缩算法处理、智能卡类软件架构设计，负责过银联信用卡芯片研发。十二年从业经验，对芯片硬件、嵌入式软件有深入的了解。</a:t>
            </a:r>
          </a:p>
        </p:txBody>
      </p:sp>
      <p:pic>
        <p:nvPicPr>
          <p:cNvPr id="2052" name="Picture 4" descr="D:\项目\万物链\PPT图片\头像\谢卓鹏.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842" y="1102445"/>
            <a:ext cx="1055565" cy="105556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420717" y="1058631"/>
            <a:ext cx="6224270" cy="367030"/>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8" name="文本框 7"/>
          <p:cNvSpPr txBox="1"/>
          <p:nvPr/>
        </p:nvSpPr>
        <p:spPr>
          <a:xfrm>
            <a:off x="3523587" y="1058631"/>
            <a:ext cx="237617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zh-CN" dirty="0">
                <a:solidFill>
                  <a:schemeClr val="tx1"/>
                </a:solidFill>
                <a:latin typeface="微软雅黑" panose="020B0503020204020204" charset="-122"/>
                <a:ea typeface="微软雅黑" panose="020B0503020204020204" charset="-122"/>
                <a:sym typeface="+mn-ea"/>
              </a:rPr>
              <a:t>物联网领域资深创业者</a:t>
            </a:r>
            <a:endParaRPr kumimoji="0" lang="zh-CN" altLang="zh-CN" sz="18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mj-cs"/>
              <a:sym typeface="+mn-ea"/>
            </a:endParaRPr>
          </a:p>
        </p:txBody>
      </p:sp>
      <p:sp>
        <p:nvSpPr>
          <p:cNvPr id="10" name="矩形 9"/>
          <p:cNvSpPr/>
          <p:nvPr/>
        </p:nvSpPr>
        <p:spPr>
          <a:xfrm>
            <a:off x="3328921" y="2933608"/>
            <a:ext cx="6224270" cy="367030"/>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11" name="文本框 10"/>
          <p:cNvSpPr txBox="1"/>
          <p:nvPr/>
        </p:nvSpPr>
        <p:spPr>
          <a:xfrm>
            <a:off x="3410201" y="2933608"/>
            <a:ext cx="2169821"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r>
              <a:rPr lang="zh-CN" altLang="en-US" dirty="0">
                <a:solidFill>
                  <a:schemeClr val="tx1"/>
                </a:solidFill>
                <a:latin typeface="微软雅黑" panose="020B0503020204020204" charset="-122"/>
                <a:ea typeface="微软雅黑" panose="020B0503020204020204" charset="-122"/>
                <a:sym typeface="+mn-ea"/>
              </a:rPr>
              <a:t>密码与硬件加密专家</a:t>
            </a:r>
            <a:endParaRPr lang="zh-CN" altLang="zh-CN" dirty="0">
              <a:solidFill>
                <a:schemeClr val="tx1"/>
              </a:solidFill>
              <a:latin typeface="微软雅黑" panose="020B0503020204020204" charset="-122"/>
              <a:ea typeface="微软雅黑" panose="020B0503020204020204" charset="-122"/>
              <a:sym typeface="+mn-ea"/>
            </a:endParaRPr>
          </a:p>
        </p:txBody>
      </p:sp>
      <p:sp>
        <p:nvSpPr>
          <p:cNvPr id="17" name="矩形 21"/>
          <p:cNvSpPr/>
          <p:nvPr/>
        </p:nvSpPr>
        <p:spPr>
          <a:xfrm>
            <a:off x="1624614" y="4687365"/>
            <a:ext cx="9682482" cy="1924407"/>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18" name="矩形 17"/>
          <p:cNvSpPr/>
          <p:nvPr/>
        </p:nvSpPr>
        <p:spPr>
          <a:xfrm>
            <a:off x="1895523" y="6039292"/>
            <a:ext cx="1090363" cy="338554"/>
          </a:xfrm>
          <a:prstGeom prst="rect">
            <a:avLst/>
          </a:prstGeom>
        </p:spPr>
        <p:txBody>
          <a:bodyPr wrap="none">
            <a:spAutoFit/>
          </a:bodyPr>
          <a:lstStyle/>
          <a:p>
            <a:r>
              <a:rPr lang="zh-CN" altLang="en-US" sz="1600" b="1" dirty="0">
                <a:latin typeface="微软雅黑" panose="020B0503020204020204" charset="-122"/>
                <a:ea typeface="微软雅黑" panose="020B0503020204020204" charset="-122"/>
              </a:rPr>
              <a:t>赵锬 </a:t>
            </a:r>
            <a:r>
              <a:rPr lang="en-US" altLang="zh-CN" sz="1600" b="1" dirty="0">
                <a:latin typeface="微软雅黑" panose="020B0503020204020204" charset="-122"/>
                <a:ea typeface="微软雅黑" panose="020B0503020204020204" charset="-122"/>
              </a:rPr>
              <a:t>CFO</a:t>
            </a:r>
            <a:endParaRPr lang="zh-CN" altLang="en-US" sz="1600" dirty="0">
              <a:latin typeface="微软雅黑" panose="020B0503020204020204" charset="-122"/>
              <a:ea typeface="微软雅黑" panose="020B0503020204020204" charset="-122"/>
            </a:endParaRPr>
          </a:p>
        </p:txBody>
      </p:sp>
      <p:sp>
        <p:nvSpPr>
          <p:cNvPr id="19" name="矩形 18"/>
          <p:cNvSpPr/>
          <p:nvPr/>
        </p:nvSpPr>
        <p:spPr>
          <a:xfrm>
            <a:off x="3263467" y="5288333"/>
            <a:ext cx="7856817" cy="1323439"/>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charset="-122"/>
                <a:ea typeface="微软雅黑" panose="020B0503020204020204" charset="-122"/>
              </a:rPr>
              <a:t>曾任</a:t>
            </a:r>
            <a:r>
              <a:rPr lang="en-US" altLang="zh-CN" sz="1600" dirty="0">
                <a:solidFill>
                  <a:schemeClr val="tx1">
                    <a:lumMod val="65000"/>
                    <a:lumOff val="35000"/>
                  </a:schemeClr>
                </a:solidFill>
                <a:latin typeface="微软雅黑" panose="020B0503020204020204" charset="-122"/>
                <a:ea typeface="微软雅黑" panose="020B0503020204020204" charset="-122"/>
              </a:rPr>
              <a:t>KERRY</a:t>
            </a:r>
            <a:r>
              <a:rPr lang="zh-CN" altLang="en-US" sz="1600" dirty="0">
                <a:solidFill>
                  <a:schemeClr val="tx1">
                    <a:lumMod val="65000"/>
                    <a:lumOff val="35000"/>
                  </a:schemeClr>
                </a:solidFill>
                <a:latin typeface="微软雅黑" panose="020B0503020204020204" charset="-122"/>
                <a:ea typeface="微软雅黑" panose="020B0503020204020204" charset="-122"/>
              </a:rPr>
              <a:t>亚太区财政总监，负责亚太区数亿美元等值的外汇套期保值，跨境资本金战略筹划，现金流管理，及银行业务体系搭建（</a:t>
            </a:r>
            <a:r>
              <a:rPr lang="en-US" altLang="zh-CN" sz="1600" dirty="0" err="1">
                <a:solidFill>
                  <a:schemeClr val="tx1">
                    <a:lumMod val="65000"/>
                    <a:lumOff val="35000"/>
                  </a:schemeClr>
                </a:solidFill>
                <a:latin typeface="微软雅黑" panose="020B0503020204020204" charset="-122"/>
                <a:ea typeface="微软雅黑" panose="020B0503020204020204" charset="-122"/>
              </a:rPr>
              <a:t>J.P.Morgan</a:t>
            </a:r>
            <a:r>
              <a:rPr lang="en-US" altLang="zh-CN" sz="1600" dirty="0">
                <a:solidFill>
                  <a:schemeClr val="tx1">
                    <a:lumMod val="65000"/>
                    <a:lumOff val="35000"/>
                  </a:schemeClr>
                </a:solidFill>
                <a:latin typeface="微软雅黑" panose="020B0503020204020204" charset="-122"/>
                <a:ea typeface="微软雅黑" panose="020B0503020204020204" charset="-122"/>
              </a:rPr>
              <a:t>) </a:t>
            </a:r>
            <a:r>
              <a:rPr lang="zh-CN" altLang="en-US" sz="1600" dirty="0">
                <a:solidFill>
                  <a:schemeClr val="tx1">
                    <a:lumMod val="65000"/>
                    <a:lumOff val="35000"/>
                  </a:schemeClr>
                </a:solidFill>
                <a:latin typeface="微软雅黑" panose="020B0503020204020204" charset="-122"/>
                <a:ea typeface="微软雅黑" panose="020B0503020204020204" charset="-122"/>
              </a:rPr>
              <a:t>。以前在</a:t>
            </a:r>
            <a:r>
              <a:rPr lang="en-US" altLang="zh-CN" sz="1600" dirty="0">
                <a:solidFill>
                  <a:schemeClr val="tx1">
                    <a:lumMod val="65000"/>
                    <a:lumOff val="35000"/>
                  </a:schemeClr>
                </a:solidFill>
                <a:latin typeface="微软雅黑" panose="020B0503020204020204" charset="-122"/>
                <a:ea typeface="微软雅黑" panose="020B0503020204020204" charset="-122"/>
              </a:rPr>
              <a:t>KPMG </a:t>
            </a:r>
            <a:r>
              <a:rPr lang="zh-CN" altLang="en-US" sz="1600" dirty="0">
                <a:solidFill>
                  <a:schemeClr val="tx1">
                    <a:lumMod val="65000"/>
                    <a:lumOff val="35000"/>
                  </a:schemeClr>
                </a:solidFill>
                <a:latin typeface="微软雅黑" panose="020B0503020204020204" charset="-122"/>
                <a:ea typeface="微软雅黑" panose="020B0503020204020204" charset="-122"/>
              </a:rPr>
              <a:t>中国和新加坡从事审计，上市工作。美国麻省理工学院（</a:t>
            </a:r>
            <a:r>
              <a:rPr lang="en-US" altLang="zh-CN" sz="1600" dirty="0">
                <a:solidFill>
                  <a:schemeClr val="tx1">
                    <a:lumMod val="65000"/>
                    <a:lumOff val="35000"/>
                  </a:schemeClr>
                </a:solidFill>
                <a:latin typeface="微软雅黑" panose="020B0503020204020204" charset="-122"/>
                <a:ea typeface="微软雅黑" panose="020B0503020204020204" charset="-122"/>
              </a:rPr>
              <a:t>MIT</a:t>
            </a:r>
            <a:r>
              <a:rPr lang="zh-CN" altLang="en-US" sz="1600" dirty="0">
                <a:solidFill>
                  <a:schemeClr val="tx1">
                    <a:lumMod val="65000"/>
                    <a:lumOff val="35000"/>
                  </a:schemeClr>
                </a:solidFill>
                <a:latin typeface="微软雅黑" panose="020B0503020204020204" charset="-122"/>
                <a:ea typeface="微软雅黑" panose="020B0503020204020204" charset="-122"/>
              </a:rPr>
              <a:t>）工商管理硕士（</a:t>
            </a:r>
            <a:r>
              <a:rPr lang="en-US" altLang="zh-CN" sz="1600" dirty="0">
                <a:solidFill>
                  <a:schemeClr val="tx1">
                    <a:lumMod val="65000"/>
                    <a:lumOff val="35000"/>
                  </a:schemeClr>
                </a:solidFill>
                <a:latin typeface="微软雅黑" panose="020B0503020204020204" charset="-122"/>
                <a:ea typeface="微软雅黑" panose="020B0503020204020204" charset="-122"/>
              </a:rPr>
              <a:t>MBA)</a:t>
            </a:r>
            <a:r>
              <a:rPr lang="zh-CN" altLang="en-US" sz="1600" dirty="0">
                <a:solidFill>
                  <a:schemeClr val="tx1">
                    <a:lumMod val="65000"/>
                    <a:lumOff val="35000"/>
                  </a:schemeClr>
                </a:solidFill>
                <a:latin typeface="微软雅黑" panose="020B0503020204020204" charset="-122"/>
                <a:ea typeface="微软雅黑" panose="020B0503020204020204" charset="-122"/>
              </a:rPr>
              <a:t>。中国，新加坡，英国（特许）注册会计师。丰富的财务管理，融资，上市经验。对金融技术创新有浓厚兴趣。</a:t>
            </a:r>
          </a:p>
        </p:txBody>
      </p:sp>
      <p:sp>
        <p:nvSpPr>
          <p:cNvPr id="21" name="矩形 20"/>
          <p:cNvSpPr/>
          <p:nvPr/>
        </p:nvSpPr>
        <p:spPr>
          <a:xfrm>
            <a:off x="3328921" y="4886966"/>
            <a:ext cx="6224270" cy="367030"/>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22" name="文本框 10"/>
          <p:cNvSpPr txBox="1"/>
          <p:nvPr/>
        </p:nvSpPr>
        <p:spPr>
          <a:xfrm>
            <a:off x="3410201" y="4867302"/>
            <a:ext cx="1938988"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r>
              <a:rPr lang="zh-CN" altLang="en-US" dirty="0">
                <a:solidFill>
                  <a:schemeClr val="tx1"/>
                </a:solidFill>
                <a:latin typeface="微软雅黑" panose="020B0503020204020204" charset="-122"/>
                <a:ea typeface="微软雅黑" panose="020B0503020204020204" charset="-122"/>
                <a:sym typeface="+mn-ea"/>
              </a:rPr>
              <a:t>跨国财务管理专家</a:t>
            </a:r>
            <a:endParaRPr kumimoji="0" lang="zh-CN" altLang="en-US" sz="18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mj-cs"/>
              <a:sym typeface="+mn-ea"/>
            </a:endParaRPr>
          </a:p>
        </p:txBody>
      </p:sp>
      <p:pic>
        <p:nvPicPr>
          <p:cNvPr id="1026" name="Picture 2" descr="D:\项目\万物链\PPT图片\头像\赵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374" y="499755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D:\项目\万物链\PPT图片\头像\丁颖.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859" y="2926664"/>
            <a:ext cx="1117600" cy="111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1240757" y="1121212"/>
            <a:ext cx="9240715" cy="483844"/>
            <a:chOff x="0" y="28756"/>
            <a:chExt cx="10607566" cy="483842"/>
          </a:xfrm>
        </p:grpSpPr>
        <p:sp>
          <p:nvSpPr>
            <p:cNvPr id="5" name="TextBox 13"/>
            <p:cNvSpPr/>
            <p:nvPr/>
          </p:nvSpPr>
          <p:spPr>
            <a:xfrm>
              <a:off x="0" y="28756"/>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万物链核心团队</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grpSp>
        <p:nvGrpSpPr>
          <p:cNvPr id="23" name="组合 22"/>
          <p:cNvGrpSpPr/>
          <p:nvPr/>
        </p:nvGrpSpPr>
        <p:grpSpPr>
          <a:xfrm>
            <a:off x="1497476" y="4002937"/>
            <a:ext cx="8569960" cy="1506220"/>
            <a:chOff x="2607" y="7680"/>
            <a:chExt cx="13496" cy="2372"/>
          </a:xfrm>
        </p:grpSpPr>
        <p:sp>
          <p:nvSpPr>
            <p:cNvPr id="24" name="矩形 21"/>
            <p:cNvSpPr/>
            <p:nvPr/>
          </p:nvSpPr>
          <p:spPr>
            <a:xfrm>
              <a:off x="2607" y="7680"/>
              <a:ext cx="13496" cy="2372"/>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25" name="矩形 24"/>
            <p:cNvSpPr/>
            <p:nvPr/>
          </p:nvSpPr>
          <p:spPr>
            <a:xfrm>
              <a:off x="2811" y="9435"/>
              <a:ext cx="2303" cy="531"/>
            </a:xfrm>
            <a:prstGeom prst="rect">
              <a:avLst/>
            </a:prstGeom>
          </p:spPr>
          <p:txBody>
            <a:bodyPr wrap="none">
              <a:spAutoFit/>
            </a:bodyPr>
            <a:lstStyle/>
            <a:p>
              <a:r>
                <a:rPr lang="zh-CN" altLang="en-US" sz="1600" b="1" dirty="0">
                  <a:latin typeface="微软雅黑" panose="020B0503020204020204" charset="-122"/>
                  <a:ea typeface="微软雅黑" panose="020B0503020204020204" charset="-122"/>
                </a:rPr>
                <a:t>胡亚生 主程序</a:t>
              </a:r>
              <a:endParaRPr lang="zh-CN" altLang="en-US" sz="1600" dirty="0">
                <a:latin typeface="微软雅黑" panose="020B0503020204020204" charset="-122"/>
                <a:ea typeface="微软雅黑" panose="020B0503020204020204" charset="-122"/>
              </a:endParaRPr>
            </a:p>
          </p:txBody>
        </p:sp>
        <p:sp>
          <p:nvSpPr>
            <p:cNvPr id="26" name="矩形 25"/>
            <p:cNvSpPr/>
            <p:nvPr/>
          </p:nvSpPr>
          <p:spPr>
            <a:xfrm>
              <a:off x="5012" y="8562"/>
              <a:ext cx="10475" cy="1309"/>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charset="-122"/>
                  <a:ea typeface="微软雅黑" panose="020B0503020204020204" charset="-122"/>
                </a:rPr>
                <a:t>从事智能硬件领域</a:t>
              </a:r>
              <a:r>
                <a:rPr lang="en-US" altLang="zh-CN" sz="1600" dirty="0">
                  <a:solidFill>
                    <a:schemeClr val="tx1">
                      <a:lumMod val="65000"/>
                      <a:lumOff val="35000"/>
                    </a:schemeClr>
                  </a:solidFill>
                  <a:latin typeface="微软雅黑" panose="020B0503020204020204" charset="-122"/>
                  <a:ea typeface="微软雅黑" panose="020B0503020204020204" charset="-122"/>
                </a:rPr>
                <a:t>4</a:t>
              </a:r>
              <a:r>
                <a:rPr lang="zh-CN" altLang="en-US" sz="1600" dirty="0">
                  <a:solidFill>
                    <a:schemeClr val="tx1">
                      <a:lumMod val="65000"/>
                      <a:lumOff val="35000"/>
                    </a:schemeClr>
                  </a:solidFill>
                  <a:latin typeface="微软雅黑" panose="020B0503020204020204" charset="-122"/>
                  <a:ea typeface="微软雅黑" panose="020B0503020204020204" charset="-122"/>
                </a:rPr>
                <a:t>年，</a:t>
              </a:r>
              <a:r>
                <a:rPr lang="en-US" altLang="zh-CN" sz="1600" dirty="0">
                  <a:solidFill>
                    <a:schemeClr val="tx1">
                      <a:lumMod val="65000"/>
                      <a:lumOff val="35000"/>
                    </a:schemeClr>
                  </a:solidFill>
                  <a:latin typeface="微软雅黑" panose="020B0503020204020204" charset="-122"/>
                  <a:ea typeface="微软雅黑" panose="020B0503020204020204" charset="-122"/>
                </a:rPr>
                <a:t>2013</a:t>
              </a:r>
              <a:r>
                <a:rPr lang="zh-CN" altLang="en-US" sz="1600" dirty="0">
                  <a:solidFill>
                    <a:schemeClr val="tx1">
                      <a:lumMod val="65000"/>
                      <a:lumOff val="35000"/>
                    </a:schemeClr>
                  </a:solidFill>
                  <a:latin typeface="微软雅黑" panose="020B0503020204020204" charset="-122"/>
                  <a:ea typeface="微软雅黑" panose="020B0503020204020204" charset="-122"/>
                </a:rPr>
                <a:t>年开始研究区块链物联网技术。参与研发国际一线品牌物联网构架设计，曾任同城旅游小贷的消费分期事业部技术经理。</a:t>
              </a:r>
            </a:p>
          </p:txBody>
        </p:sp>
        <p:sp>
          <p:nvSpPr>
            <p:cNvPr id="27" name="矩形 26"/>
            <p:cNvSpPr/>
            <p:nvPr/>
          </p:nvSpPr>
          <p:spPr>
            <a:xfrm>
              <a:off x="5175" y="7935"/>
              <a:ext cx="9802" cy="578"/>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28" name="文本框 9"/>
            <p:cNvSpPr txBox="1"/>
            <p:nvPr/>
          </p:nvSpPr>
          <p:spPr>
            <a:xfrm>
              <a:off x="5480" y="7935"/>
              <a:ext cx="2662" cy="5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zh-CN" dirty="0">
                  <a:solidFill>
                    <a:schemeClr val="tx1"/>
                  </a:solidFill>
                  <a:latin typeface="微软雅黑" panose="020B0503020204020204" charset="-122"/>
                  <a:ea typeface="微软雅黑" panose="020B0503020204020204" charset="-122"/>
                  <a:sym typeface="+mn-ea"/>
                </a:rPr>
                <a:t>物联网领域专家</a:t>
              </a:r>
            </a:p>
          </p:txBody>
        </p:sp>
        <p:pic>
          <p:nvPicPr>
            <p:cNvPr id="29" name="Picture 2" descr="D:\项目\万物链\PPT图片\头像\胡亚生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 y="7812"/>
              <a:ext cx="1500" cy="1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组合 29"/>
          <p:cNvGrpSpPr/>
          <p:nvPr/>
        </p:nvGrpSpPr>
        <p:grpSpPr>
          <a:xfrm>
            <a:off x="1497476" y="2238272"/>
            <a:ext cx="8569960" cy="1441450"/>
            <a:chOff x="6552" y="1017"/>
            <a:chExt cx="13496" cy="2270"/>
          </a:xfrm>
        </p:grpSpPr>
        <p:sp>
          <p:nvSpPr>
            <p:cNvPr id="31" name="矩形 21"/>
            <p:cNvSpPr/>
            <p:nvPr/>
          </p:nvSpPr>
          <p:spPr>
            <a:xfrm>
              <a:off x="6552" y="1017"/>
              <a:ext cx="13496" cy="2271"/>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32" name="矩形 31"/>
            <p:cNvSpPr/>
            <p:nvPr/>
          </p:nvSpPr>
          <p:spPr>
            <a:xfrm>
              <a:off x="6708" y="2680"/>
              <a:ext cx="2303" cy="531"/>
            </a:xfrm>
            <a:prstGeom prst="rect">
              <a:avLst/>
            </a:prstGeom>
          </p:spPr>
          <p:txBody>
            <a:bodyPr wrap="none">
              <a:spAutoFit/>
            </a:bodyPr>
            <a:lstStyle/>
            <a:p>
              <a:r>
                <a:rPr lang="zh-CN" altLang="en-US" sz="1600" b="1" dirty="0">
                  <a:latin typeface="微软雅黑" panose="020B0503020204020204" charset="-122"/>
                  <a:ea typeface="微软雅黑" panose="020B0503020204020204" charset="-122"/>
                </a:rPr>
                <a:t>廖冬年 主程序</a:t>
              </a:r>
            </a:p>
          </p:txBody>
        </p:sp>
        <p:sp>
          <p:nvSpPr>
            <p:cNvPr id="33" name="矩形 32"/>
            <p:cNvSpPr/>
            <p:nvPr/>
          </p:nvSpPr>
          <p:spPr>
            <a:xfrm>
              <a:off x="8957" y="1884"/>
              <a:ext cx="10475" cy="1307"/>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charset="-122"/>
                  <a:ea typeface="微软雅黑" panose="020B0503020204020204" charset="-122"/>
                </a:rPr>
                <a:t>参与智能硬件领域</a:t>
              </a:r>
              <a:r>
                <a:rPr lang="en-US" altLang="zh-CN" sz="1600" dirty="0">
                  <a:solidFill>
                    <a:schemeClr val="tx1">
                      <a:lumMod val="65000"/>
                      <a:lumOff val="35000"/>
                    </a:schemeClr>
                  </a:solidFill>
                  <a:latin typeface="微软雅黑" panose="020B0503020204020204" charset="-122"/>
                  <a:ea typeface="微软雅黑" panose="020B0503020204020204" charset="-122"/>
                </a:rPr>
                <a:t>4</a:t>
              </a:r>
              <a:r>
                <a:rPr lang="zh-CN" altLang="en-US" sz="1600" dirty="0">
                  <a:solidFill>
                    <a:schemeClr val="tx1">
                      <a:lumMod val="65000"/>
                      <a:lumOff val="35000"/>
                    </a:schemeClr>
                  </a:solidFill>
                  <a:latin typeface="微软雅黑" panose="020B0503020204020204" charset="-122"/>
                  <a:ea typeface="微软雅黑" panose="020B0503020204020204" charset="-122"/>
                </a:rPr>
                <a:t>年，参与主导设计某全球第一照明公司智能照明构架设计，深入了解区块链技术三年，精通</a:t>
              </a:r>
              <a:r>
                <a:rPr lang="en-US" altLang="zh-CN" sz="1600" dirty="0">
                  <a:solidFill>
                    <a:schemeClr val="tx1">
                      <a:lumMod val="65000"/>
                      <a:lumOff val="35000"/>
                    </a:schemeClr>
                  </a:solidFill>
                  <a:latin typeface="微软雅黑" panose="020B0503020204020204" charset="-122"/>
                  <a:ea typeface="微软雅黑" panose="020B0503020204020204" charset="-122"/>
                </a:rPr>
                <a:t>java</a:t>
              </a:r>
              <a:r>
                <a:rPr lang="zh-CN" altLang="en-US" sz="1600" dirty="0">
                  <a:solidFill>
                    <a:schemeClr val="tx1">
                      <a:lumMod val="65000"/>
                      <a:lumOff val="35000"/>
                    </a:schemeClr>
                  </a:solidFill>
                  <a:latin typeface="微软雅黑" panose="020B0503020204020204" charset="-122"/>
                  <a:ea typeface="微软雅黑" panose="020B0503020204020204" charset="-122"/>
                </a:rPr>
                <a:t>、</a:t>
              </a:r>
              <a:r>
                <a:rPr lang="en-US" altLang="zh-CN" sz="1600" dirty="0">
                  <a:solidFill>
                    <a:schemeClr val="tx1">
                      <a:lumMod val="65000"/>
                      <a:lumOff val="35000"/>
                    </a:schemeClr>
                  </a:solidFill>
                  <a:latin typeface="微软雅黑" panose="020B0503020204020204" charset="-122"/>
                  <a:ea typeface="微软雅黑" panose="020B0503020204020204" charset="-122"/>
                </a:rPr>
                <a:t>C++</a:t>
              </a:r>
              <a:r>
                <a:rPr lang="zh-CN" altLang="en-US" sz="1600" dirty="0">
                  <a:solidFill>
                    <a:schemeClr val="tx1">
                      <a:lumMod val="65000"/>
                      <a:lumOff val="35000"/>
                    </a:schemeClr>
                  </a:solidFill>
                  <a:latin typeface="微软雅黑" panose="020B0503020204020204" charset="-122"/>
                  <a:ea typeface="微软雅黑" panose="020B0503020204020204" charset="-122"/>
                </a:rPr>
                <a:t>、</a:t>
              </a:r>
              <a:r>
                <a:rPr lang="en-US" altLang="zh-CN" sz="1600" dirty="0">
                  <a:solidFill>
                    <a:schemeClr val="tx1">
                      <a:lumMod val="65000"/>
                      <a:lumOff val="35000"/>
                    </a:schemeClr>
                  </a:solidFill>
                  <a:latin typeface="微软雅黑" panose="020B0503020204020204" charset="-122"/>
                  <a:ea typeface="微软雅黑" panose="020B0503020204020204" charset="-122"/>
                </a:rPr>
                <a:t>ruby</a:t>
              </a:r>
              <a:r>
                <a:rPr lang="zh-CN" altLang="en-US" sz="1600" dirty="0">
                  <a:solidFill>
                    <a:schemeClr val="tx1">
                      <a:lumMod val="65000"/>
                      <a:lumOff val="35000"/>
                    </a:schemeClr>
                  </a:solidFill>
                  <a:latin typeface="微软雅黑" panose="020B0503020204020204" charset="-122"/>
                  <a:ea typeface="微软雅黑" panose="020B0503020204020204" charset="-122"/>
                </a:rPr>
                <a:t>、</a:t>
              </a:r>
              <a:r>
                <a:rPr lang="en-US" altLang="zh-CN" sz="1600" dirty="0" err="1">
                  <a:solidFill>
                    <a:schemeClr val="tx1">
                      <a:lumMod val="65000"/>
                      <a:lumOff val="35000"/>
                    </a:schemeClr>
                  </a:solidFill>
                  <a:latin typeface="微软雅黑" panose="020B0503020204020204" charset="-122"/>
                  <a:ea typeface="微软雅黑" panose="020B0503020204020204" charset="-122"/>
                </a:rPr>
                <a:t>mqtt</a:t>
              </a:r>
              <a:r>
                <a:rPr lang="zh-CN" altLang="en-US" sz="1600" dirty="0">
                  <a:solidFill>
                    <a:schemeClr val="tx1">
                      <a:lumMod val="65000"/>
                      <a:lumOff val="35000"/>
                    </a:schemeClr>
                  </a:solidFill>
                  <a:latin typeface="微软雅黑" panose="020B0503020204020204" charset="-122"/>
                  <a:ea typeface="微软雅黑" panose="020B0503020204020204" charset="-122"/>
                </a:rPr>
                <a:t>、</a:t>
              </a:r>
              <a:r>
                <a:rPr lang="en-US" altLang="zh-CN" sz="1600" dirty="0" err="1">
                  <a:solidFill>
                    <a:schemeClr val="tx1">
                      <a:lumMod val="65000"/>
                      <a:lumOff val="35000"/>
                    </a:schemeClr>
                  </a:solidFill>
                  <a:latin typeface="微软雅黑" panose="020B0503020204020204" charset="-122"/>
                  <a:ea typeface="微软雅黑" panose="020B0503020204020204" charset="-122"/>
                </a:rPr>
                <a:t>blockchain</a:t>
              </a:r>
              <a:r>
                <a:rPr lang="zh-CN" altLang="en-US" sz="1600" dirty="0">
                  <a:solidFill>
                    <a:schemeClr val="tx1">
                      <a:lumMod val="65000"/>
                      <a:lumOff val="35000"/>
                    </a:schemeClr>
                  </a:solidFill>
                  <a:latin typeface="微软雅黑" panose="020B0503020204020204" charset="-122"/>
                  <a:ea typeface="微软雅黑" panose="020B0503020204020204" charset="-122"/>
                </a:rPr>
                <a:t>技术。</a:t>
              </a:r>
            </a:p>
          </p:txBody>
        </p:sp>
        <p:sp>
          <p:nvSpPr>
            <p:cNvPr id="34" name="矩形 33"/>
            <p:cNvSpPr/>
            <p:nvPr/>
          </p:nvSpPr>
          <p:spPr>
            <a:xfrm>
              <a:off x="9120" y="1244"/>
              <a:ext cx="9802" cy="578"/>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35" name="文本框 7"/>
            <p:cNvSpPr txBox="1"/>
            <p:nvPr/>
          </p:nvSpPr>
          <p:spPr>
            <a:xfrm>
              <a:off x="9425" y="1244"/>
              <a:ext cx="2662" cy="57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zh-CN" dirty="0">
                  <a:solidFill>
                    <a:schemeClr val="tx1"/>
                  </a:solidFill>
                  <a:latin typeface="微软雅黑" panose="020B0503020204020204" charset="-122"/>
                  <a:ea typeface="微软雅黑" panose="020B0503020204020204" charset="-122"/>
                  <a:sym typeface="+mn-ea"/>
                </a:rPr>
                <a:t>物联网领域专家</a:t>
              </a:r>
              <a:endParaRPr kumimoji="0" lang="zh-CN" altLang="zh-CN" sz="1800" b="0" i="0" u="none" strike="noStrike" cap="none" spc="0" normalizeH="0" baseline="0" dirty="0">
                <a:ln>
                  <a:noFill/>
                </a:ln>
                <a:solidFill>
                  <a:schemeClr val="tx1"/>
                </a:solidFill>
                <a:effectLst/>
                <a:uFillTx/>
                <a:latin typeface="微软雅黑" panose="020B0503020204020204" charset="-122"/>
                <a:ea typeface="微软雅黑" panose="020B0503020204020204" charset="-122"/>
                <a:cs typeface="+mj-cs"/>
                <a:sym typeface="+mn-ea"/>
              </a:endParaRPr>
            </a:p>
          </p:txBody>
        </p:sp>
        <p:pic>
          <p:nvPicPr>
            <p:cNvPr id="36" name="Picture 3" descr="D:\项目\万物链\PPT图片\头像\廖冬年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 y="1134"/>
              <a:ext cx="1500" cy="15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673735" y="1099434"/>
            <a:ext cx="9692005" cy="483870"/>
            <a:chOff x="0" y="28756"/>
            <a:chExt cx="10607566" cy="483842"/>
          </a:xfrm>
        </p:grpSpPr>
        <p:sp>
          <p:nvSpPr>
            <p:cNvPr id="5" name="TextBox 13"/>
            <p:cNvSpPr/>
            <p:nvPr/>
          </p:nvSpPr>
          <p:spPr>
            <a:xfrm>
              <a:off x="0" y="28756"/>
              <a:ext cx="7496051" cy="358754"/>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万物链顾问团队</a:t>
              </a:r>
              <a:endParaRPr b="1" dirty="0">
                <a:latin typeface="微软雅黑" panose="020B0503020204020204" charset="-122"/>
                <a:ea typeface="微软雅黑" panose="020B0503020204020204" charset="-122"/>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3" name="直接连接符 15"/>
          <p:cNvSpPr/>
          <p:nvPr/>
        </p:nvSpPr>
        <p:spPr>
          <a:xfrm>
            <a:off x="1090979" y="3277211"/>
            <a:ext cx="924071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8" name="直接连接符 15"/>
          <p:cNvSpPr/>
          <p:nvPr/>
        </p:nvSpPr>
        <p:spPr>
          <a:xfrm>
            <a:off x="1056826" y="4691450"/>
            <a:ext cx="924071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11" name="文本框 10"/>
          <p:cNvSpPr txBox="1"/>
          <p:nvPr/>
        </p:nvSpPr>
        <p:spPr>
          <a:xfrm>
            <a:off x="1840229" y="3363150"/>
            <a:ext cx="8560435" cy="1200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zh-CN" altLang="en-US" b="1" dirty="0">
                <a:latin typeface="微软雅黑" panose="020B0503020204020204" charset="-122"/>
                <a:ea typeface="微软雅黑" panose="020B0503020204020204" charset="-122"/>
              </a:rPr>
              <a:t>吕新浩：</a:t>
            </a:r>
            <a:r>
              <a:rPr lang="zh-CN" altLang="en-US" dirty="0">
                <a:solidFill>
                  <a:schemeClr val="bg2"/>
                </a:solidFill>
                <a:latin typeface="微软雅黑" panose="020B0503020204020204" charset="-122"/>
                <a:ea typeface="微软雅黑" panose="020B0503020204020204" charset="-122"/>
              </a:rPr>
              <a:t>国内第一批接触比特币区块链的技术人才，参与翻译精通比特币，曾深度参与过交易所，挖矿技术。</a:t>
            </a:r>
            <a:r>
              <a:rPr lang="en-US" altLang="zh-CN" dirty="0">
                <a:solidFill>
                  <a:schemeClr val="bg2"/>
                </a:solidFill>
                <a:latin typeface="微软雅黑" panose="020B0503020204020204" charset="-122"/>
                <a:ea typeface="微软雅黑" panose="020B0503020204020204" charset="-122"/>
              </a:rPr>
              <a:t>16</a:t>
            </a:r>
            <a:r>
              <a:rPr lang="zh-CN" altLang="en-US" dirty="0">
                <a:solidFill>
                  <a:schemeClr val="bg2"/>
                </a:solidFill>
                <a:latin typeface="微软雅黑" panose="020B0503020204020204" charset="-122"/>
                <a:ea typeface="微软雅黑" panose="020B0503020204020204" charset="-122"/>
              </a:rPr>
              <a:t>年在小米组建区块链团队致力于解决数据孤岛问题。精通</a:t>
            </a:r>
            <a:r>
              <a:rPr lang="en-US" altLang="zh-CN" dirty="0" err="1">
                <a:solidFill>
                  <a:schemeClr val="bg2"/>
                </a:solidFill>
                <a:latin typeface="微软雅黑" panose="020B0503020204020204" charset="-122"/>
                <a:ea typeface="微软雅黑" panose="020B0503020204020204" charset="-122"/>
              </a:rPr>
              <a:t>hyperledger</a:t>
            </a:r>
            <a:r>
              <a:rPr lang="zh-CN" altLang="en-US" dirty="0">
                <a:solidFill>
                  <a:schemeClr val="bg2"/>
                </a:solidFill>
                <a:latin typeface="微软雅黑" panose="020B0503020204020204" charset="-122"/>
                <a:ea typeface="微软雅黑" panose="020B0503020204020204" charset="-122"/>
              </a:rPr>
              <a:t>，对</a:t>
            </a:r>
            <a:r>
              <a:rPr lang="en-US" altLang="zh-CN" dirty="0" err="1">
                <a:solidFill>
                  <a:schemeClr val="bg2"/>
                </a:solidFill>
                <a:latin typeface="微软雅黑" panose="020B0503020204020204" charset="-122"/>
                <a:ea typeface="微软雅黑" panose="020B0503020204020204" charset="-122"/>
              </a:rPr>
              <a:t>ipfs</a:t>
            </a:r>
            <a:r>
              <a:rPr lang="zh-CN" altLang="en-US" dirty="0">
                <a:solidFill>
                  <a:schemeClr val="bg2"/>
                </a:solidFill>
                <a:latin typeface="微软雅黑" panose="020B0503020204020204" charset="-122"/>
                <a:ea typeface="微软雅黑" panose="020B0503020204020204" charset="-122"/>
              </a:rPr>
              <a:t>等分布式文件存储系统有深入研究和应用。网络安全出身，对密码学有深刻理解。在互联网金融、大数据、计算广告领域有丰富经验。</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689" y="3363150"/>
            <a:ext cx="631825" cy="631825"/>
          </a:xfrm>
          <a:prstGeom prst="rect">
            <a:avLst/>
          </a:prstGeom>
        </p:spPr>
      </p:pic>
      <p:pic>
        <p:nvPicPr>
          <p:cNvPr id="15" name="Picture 2" descr="D:\项目\万物链\PPT图片\头像\梁然.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208" y="2037843"/>
            <a:ext cx="635306" cy="635306"/>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1859000" y="1969962"/>
            <a:ext cx="8472694" cy="1200329"/>
          </a:xfrm>
          <a:prstGeom prst="rect">
            <a:avLst/>
          </a:prstGeom>
        </p:spPr>
        <p:txBody>
          <a:bodyPr wrap="square">
            <a:spAutoFit/>
          </a:bodyPr>
          <a:lstStyle/>
          <a:p>
            <a:r>
              <a:rPr lang="zh-CN" altLang="en-US" b="1" dirty="0">
                <a:solidFill>
                  <a:schemeClr val="tx1"/>
                </a:solidFill>
                <a:latin typeface="微软雅黑" panose="020B0503020204020204" charset="-122"/>
                <a:ea typeface="微软雅黑" panose="020B0503020204020204" charset="-122"/>
              </a:rPr>
              <a:t>梁然：</a:t>
            </a:r>
            <a:r>
              <a:rPr lang="zh-CN" altLang="en-US" dirty="0">
                <a:solidFill>
                  <a:schemeClr val="bg2"/>
                </a:solidFill>
                <a:latin typeface="微软雅黑" panose="020B0503020204020204" charset="-122"/>
                <a:ea typeface="微软雅黑" panose="020B0503020204020204" charset="-122"/>
              </a:rPr>
              <a:t>区块链技术专家，主要研究区块链中资产的发行和交易。参与编写了</a:t>
            </a:r>
            <a:r>
              <a:rPr lang="en-US" altLang="zh-CN" dirty="0" err="1">
                <a:solidFill>
                  <a:schemeClr val="bg2"/>
                </a:solidFill>
                <a:latin typeface="微软雅黑" panose="020B0503020204020204" charset="-122"/>
                <a:ea typeface="微软雅黑" panose="020B0503020204020204" charset="-122"/>
              </a:rPr>
              <a:t>ChinaLedger</a:t>
            </a:r>
            <a:r>
              <a:rPr lang="zh-CN" altLang="en-US" dirty="0">
                <a:solidFill>
                  <a:schemeClr val="bg2"/>
                </a:solidFill>
                <a:latin typeface="微软雅黑" panose="020B0503020204020204" charset="-122"/>
                <a:ea typeface="微软雅黑" panose="020B0503020204020204" charset="-122"/>
              </a:rPr>
              <a:t>技术白皮书，工信部中国区块链技术和应用发展白皮书，并担任工信部首届中国区块链开发大赛评委。是</a:t>
            </a:r>
            <a:r>
              <a:rPr lang="en-US" altLang="zh-CN" dirty="0" err="1">
                <a:solidFill>
                  <a:schemeClr val="bg2"/>
                </a:solidFill>
                <a:latin typeface="微软雅黑" panose="020B0503020204020204" charset="-122"/>
                <a:ea typeface="微软雅黑" panose="020B0503020204020204" charset="-122"/>
              </a:rPr>
              <a:t>RippleFox</a:t>
            </a:r>
            <a:r>
              <a:rPr lang="zh-CN" altLang="en-US" dirty="0">
                <a:solidFill>
                  <a:schemeClr val="bg2"/>
                </a:solidFill>
                <a:latin typeface="微软雅黑" panose="020B0503020204020204" charset="-122"/>
                <a:ea typeface="微软雅黑" panose="020B0503020204020204" charset="-122"/>
              </a:rPr>
              <a:t>联合创始人（</a:t>
            </a:r>
            <a:r>
              <a:rPr lang="en-US" altLang="zh-CN" dirty="0" err="1">
                <a:solidFill>
                  <a:schemeClr val="bg2"/>
                </a:solidFill>
                <a:latin typeface="微软雅黑" panose="020B0503020204020204" charset="-122"/>
                <a:ea typeface="微软雅黑" panose="020B0503020204020204" charset="-122"/>
              </a:rPr>
              <a:t>RippleFox</a:t>
            </a:r>
            <a:r>
              <a:rPr lang="zh-CN" altLang="en-US" dirty="0">
                <a:solidFill>
                  <a:schemeClr val="bg2"/>
                </a:solidFill>
                <a:latin typeface="微软雅黑" panose="020B0503020204020204" charset="-122"/>
                <a:ea typeface="微软雅黑" panose="020B0503020204020204" charset="-122"/>
              </a:rPr>
              <a:t>是中国最大的</a:t>
            </a:r>
            <a:r>
              <a:rPr lang="en-US" altLang="zh-CN" dirty="0">
                <a:solidFill>
                  <a:schemeClr val="bg2"/>
                </a:solidFill>
                <a:latin typeface="微软雅黑" panose="020B0503020204020204" charset="-122"/>
                <a:ea typeface="微软雅黑" panose="020B0503020204020204" charset="-122"/>
              </a:rPr>
              <a:t>Ripple</a:t>
            </a:r>
            <a:r>
              <a:rPr lang="zh-CN" altLang="en-US" dirty="0">
                <a:solidFill>
                  <a:schemeClr val="bg2"/>
                </a:solidFill>
                <a:latin typeface="微软雅黑" panose="020B0503020204020204" charset="-122"/>
                <a:ea typeface="微软雅黑" panose="020B0503020204020204" charset="-122"/>
              </a:rPr>
              <a:t>和</a:t>
            </a:r>
            <a:r>
              <a:rPr lang="en-US" altLang="zh-CN" dirty="0">
                <a:solidFill>
                  <a:schemeClr val="bg2"/>
                </a:solidFill>
                <a:latin typeface="微软雅黑" panose="020B0503020204020204" charset="-122"/>
                <a:ea typeface="微软雅黑" panose="020B0503020204020204" charset="-122"/>
              </a:rPr>
              <a:t>Stellar</a:t>
            </a:r>
            <a:r>
              <a:rPr lang="zh-CN" altLang="en-US" dirty="0">
                <a:solidFill>
                  <a:schemeClr val="bg2"/>
                </a:solidFill>
                <a:latin typeface="微软雅黑" panose="020B0503020204020204" charset="-122"/>
                <a:ea typeface="微软雅黑" panose="020B0503020204020204" charset="-122"/>
              </a:rPr>
              <a:t>网关），也是</a:t>
            </a:r>
            <a:r>
              <a:rPr lang="en-US" altLang="zh-CN" dirty="0">
                <a:solidFill>
                  <a:schemeClr val="bg2"/>
                </a:solidFill>
                <a:latin typeface="微软雅黑" panose="020B0503020204020204" charset="-122"/>
                <a:ea typeface="微软雅黑" panose="020B0503020204020204" charset="-122"/>
              </a:rPr>
              <a:t>Ripple</a:t>
            </a:r>
            <a:r>
              <a:rPr lang="zh-CN" altLang="en-US" dirty="0">
                <a:solidFill>
                  <a:schemeClr val="bg2"/>
                </a:solidFill>
                <a:latin typeface="微软雅黑" panose="020B0503020204020204" charset="-122"/>
                <a:ea typeface="微软雅黑" panose="020B0503020204020204" charset="-122"/>
              </a:rPr>
              <a:t>中国社区和</a:t>
            </a:r>
            <a:r>
              <a:rPr lang="en-US" altLang="zh-CN" dirty="0">
                <a:solidFill>
                  <a:schemeClr val="bg2"/>
                </a:solidFill>
                <a:latin typeface="微软雅黑" panose="020B0503020204020204" charset="-122"/>
                <a:ea typeface="微软雅黑" panose="020B0503020204020204" charset="-122"/>
              </a:rPr>
              <a:t>Stellar</a:t>
            </a:r>
            <a:r>
              <a:rPr lang="zh-CN" altLang="en-US" dirty="0">
                <a:solidFill>
                  <a:schemeClr val="bg2"/>
                </a:solidFill>
                <a:latin typeface="微软雅黑" panose="020B0503020204020204" charset="-122"/>
                <a:ea typeface="微软雅黑" panose="020B0503020204020204" charset="-122"/>
              </a:rPr>
              <a:t>中国社区的引领人物。</a:t>
            </a:r>
          </a:p>
        </p:txBody>
      </p:sp>
      <p:pic>
        <p:nvPicPr>
          <p:cNvPr id="18" name="Picture 2" descr="D:\项目\万物链\PPT图片\头像\马志伟.png">
            <a:extLst>
              <a:ext uri="{FF2B5EF4-FFF2-40B4-BE49-F238E27FC236}">
                <a16:creationId xmlns:a16="http://schemas.microsoft.com/office/drawing/2014/main" xmlns="" id="{B55E7864-A8B1-4CCA-B6D1-59AFB96D12E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1198" y="4908782"/>
            <a:ext cx="680052" cy="680052"/>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1">
            <a:extLst>
              <a:ext uri="{FF2B5EF4-FFF2-40B4-BE49-F238E27FC236}">
                <a16:creationId xmlns:a16="http://schemas.microsoft.com/office/drawing/2014/main" xmlns="" id="{D0309A93-B3EA-4953-9D2B-F69572CE73E1}"/>
              </a:ext>
            </a:extLst>
          </p:cNvPr>
          <p:cNvSpPr txBox="1"/>
          <p:nvPr/>
        </p:nvSpPr>
        <p:spPr>
          <a:xfrm>
            <a:off x="1955116" y="4906937"/>
            <a:ext cx="8645525"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zh-CN" b="1" dirty="0">
                <a:latin typeface="微软雅黑" panose="020B0503020204020204" charset="-122"/>
                <a:ea typeface="微软雅黑" panose="020B0503020204020204" charset="-122"/>
                <a:sym typeface="+mn-ea"/>
              </a:rPr>
              <a:t>马志伟：</a:t>
            </a:r>
            <a:r>
              <a:rPr lang="zh-CN" altLang="zh-CN" dirty="0">
                <a:solidFill>
                  <a:schemeClr val="tx1">
                    <a:lumMod val="65000"/>
                    <a:lumOff val="35000"/>
                  </a:schemeClr>
                </a:solidFill>
                <a:latin typeface="微软雅黑" panose="020B0503020204020204" charset="-122"/>
                <a:ea typeface="微软雅黑" panose="020B0503020204020204" charset="-122"/>
                <a:sym typeface="+mn-ea"/>
              </a:rPr>
              <a:t>欧普照明股份有限公司（</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603515</a:t>
            </a:r>
            <a:r>
              <a:rPr lang="zh-CN" altLang="zh-CN" dirty="0" smtClean="0">
                <a:solidFill>
                  <a:schemeClr val="tx1">
                    <a:lumMod val="65000"/>
                    <a:lumOff val="35000"/>
                  </a:schemeClr>
                </a:solidFill>
                <a:latin typeface="微软雅黑" panose="020B0503020204020204" charset="-122"/>
                <a:ea typeface="微软雅黑" panose="020B0503020204020204" charset="-122"/>
                <a:sym typeface="+mn-ea"/>
              </a:rPr>
              <a:t>）副总裁</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dirty="0">
                <a:solidFill>
                  <a:schemeClr val="tx2">
                    <a:lumMod val="50000"/>
                  </a:schemeClr>
                </a:solidFill>
                <a:latin typeface="微软雅黑" panose="020B0503020204020204" charset="-122"/>
                <a:ea typeface="微软雅黑" panose="020B0503020204020204" charset="-122"/>
              </a:rPr>
              <a:t>欧普上市后总市值超过</a:t>
            </a:r>
            <a:r>
              <a:rPr lang="en-US" altLang="zh-CN" dirty="0">
                <a:solidFill>
                  <a:schemeClr val="tx2">
                    <a:lumMod val="50000"/>
                  </a:schemeClr>
                </a:solidFill>
                <a:latin typeface="微软雅黑" panose="020B0503020204020204" charset="-122"/>
                <a:ea typeface="微软雅黑" panose="020B0503020204020204" charset="-122"/>
              </a:rPr>
              <a:t>300</a:t>
            </a:r>
            <a:r>
              <a:rPr lang="zh-CN" altLang="en-US" dirty="0">
                <a:solidFill>
                  <a:schemeClr val="tx2">
                    <a:lumMod val="50000"/>
                  </a:schemeClr>
                </a:solidFill>
                <a:latin typeface="微软雅黑" panose="020B0503020204020204" charset="-122"/>
                <a:ea typeface="微软雅黑" panose="020B0503020204020204" charset="-122"/>
              </a:rPr>
              <a:t>亿元，成为</a:t>
            </a:r>
            <a:r>
              <a:rPr lang="zh-CN" altLang="en-US" dirty="0">
                <a:solidFill>
                  <a:srgbClr val="FF0000"/>
                </a:solidFill>
                <a:latin typeface="微软雅黑" panose="020B0503020204020204" charset="-122"/>
                <a:ea typeface="微软雅黑" panose="020B0503020204020204" charset="-122"/>
              </a:rPr>
              <a:t>全球最大照明企业</a:t>
            </a:r>
            <a:r>
              <a:rPr lang="zh-CN" altLang="zh-CN" dirty="0">
                <a:solidFill>
                  <a:schemeClr val="tx2">
                    <a:lumMod val="50000"/>
                  </a:schemeClr>
                </a:solidFill>
                <a:latin typeface="微软雅黑" panose="020B0503020204020204" charset="-122"/>
                <a:ea typeface="微软雅黑" panose="020B0503020204020204" charset="-122"/>
              </a:rPr>
              <a:t>。</a:t>
            </a:r>
            <a:endParaRPr kumimoji="0" lang="zh-CN" altLang="zh-CN" sz="1800" b="0" i="0" u="none" strike="noStrike" cap="none" spc="0" normalizeH="0" baseline="0" dirty="0">
              <a:ln>
                <a:noFill/>
              </a:ln>
              <a:solidFill>
                <a:schemeClr val="tx2">
                  <a:lumMod val="50000"/>
                </a:schemeClr>
              </a:solidFill>
              <a:effectLst/>
              <a:uFillTx/>
              <a:latin typeface="微软雅黑" panose="020B0503020204020204" charset="-122"/>
              <a:ea typeface="微软雅黑" panose="020B0503020204020204"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28996" y="3229192"/>
            <a:ext cx="8782786" cy="646331"/>
          </a:xfrm>
          <a:prstGeom prst="rect">
            <a:avLst/>
          </a:prstGeom>
        </p:spPr>
        <p:txBody>
          <a:bodyPr wrap="square">
            <a:spAutoFit/>
          </a:bodyPr>
          <a:lstStyle/>
          <a:p>
            <a:r>
              <a:rPr lang="zh-CN" altLang="zh-CN" b="1" dirty="0">
                <a:latin typeface="微软雅黑" panose="020B0503020204020204" charset="-122"/>
                <a:ea typeface="微软雅黑" panose="020B0503020204020204" charset="-122"/>
              </a:rPr>
              <a:t>盛文军</a:t>
            </a:r>
            <a:r>
              <a:rPr lang="zh-CN" altLang="en-US" b="1" dirty="0">
                <a:latin typeface="微软雅黑" panose="020B0503020204020204" charset="-122"/>
                <a:ea typeface="微软雅黑" panose="020B0503020204020204" charset="-122"/>
              </a:rPr>
              <a:t>：</a:t>
            </a:r>
            <a:r>
              <a:rPr lang="en-US" altLang="zh-CN" dirty="0" err="1">
                <a:solidFill>
                  <a:schemeClr val="tx1">
                    <a:lumMod val="65000"/>
                    <a:lumOff val="35000"/>
                  </a:schemeClr>
                </a:solidFill>
                <a:latin typeface="微软雅黑" panose="020B0503020204020204" charset="-122"/>
                <a:ea typeface="微软雅黑" panose="020B0503020204020204" charset="-122"/>
              </a:rPr>
              <a:t>Telink</a:t>
            </a:r>
            <a:r>
              <a:rPr lang="zh-CN" altLang="zh-CN" dirty="0">
                <a:solidFill>
                  <a:schemeClr val="tx1">
                    <a:lumMod val="65000"/>
                    <a:lumOff val="35000"/>
                  </a:schemeClr>
                </a:solidFill>
                <a:latin typeface="微软雅黑" panose="020B0503020204020204" charset="-122"/>
                <a:ea typeface="微软雅黑" panose="020B0503020204020204" charset="-122"/>
              </a:rPr>
              <a:t>创始人</a:t>
            </a:r>
            <a:r>
              <a:rPr lang="en-US" altLang="zh-CN" dirty="0">
                <a:solidFill>
                  <a:schemeClr val="tx1">
                    <a:lumMod val="65000"/>
                    <a:lumOff val="35000"/>
                  </a:schemeClr>
                </a:solidFill>
                <a:latin typeface="微软雅黑" panose="020B0503020204020204" charset="-122"/>
                <a:ea typeface="微软雅黑" panose="020B0503020204020204" charset="-122"/>
              </a:rPr>
              <a:t>,</a:t>
            </a:r>
            <a:r>
              <a:rPr lang="zh-CN" altLang="zh-CN" dirty="0">
                <a:solidFill>
                  <a:schemeClr val="tx1">
                    <a:lumMod val="65000"/>
                    <a:lumOff val="35000"/>
                  </a:schemeClr>
                </a:solidFill>
                <a:latin typeface="微软雅黑" panose="020B0503020204020204" charset="-122"/>
                <a:ea typeface="微软雅黑" panose="020B0503020204020204" charset="-122"/>
              </a:rPr>
              <a:t>清华大学</a:t>
            </a:r>
            <a:r>
              <a:rPr lang="zh-CN" altLang="en-US" dirty="0">
                <a:solidFill>
                  <a:schemeClr val="tx1">
                    <a:lumMod val="65000"/>
                    <a:lumOff val="35000"/>
                  </a:schemeClr>
                </a:solidFill>
                <a:latin typeface="微软雅黑" panose="020B0503020204020204" charset="-122"/>
                <a:ea typeface="微软雅黑" panose="020B0503020204020204" charset="-122"/>
              </a:rPr>
              <a:t>学士、硕士、博士</a:t>
            </a:r>
            <a:r>
              <a:rPr lang="zh-CN" altLang="zh-CN" dirty="0">
                <a:solidFill>
                  <a:schemeClr val="tx1">
                    <a:lumMod val="65000"/>
                    <a:lumOff val="35000"/>
                  </a:schemeClr>
                </a:solidFill>
                <a:latin typeface="微软雅黑" panose="020B0503020204020204" charset="-122"/>
                <a:ea typeface="微软雅黑" panose="020B0503020204020204" charset="-122"/>
              </a:rPr>
              <a:t>，</a:t>
            </a:r>
            <a:r>
              <a:rPr lang="zh-CN" altLang="en-US" dirty="0">
                <a:solidFill>
                  <a:schemeClr val="tx1">
                    <a:lumMod val="65000"/>
                    <a:lumOff val="35000"/>
                  </a:schemeClr>
                </a:solidFill>
                <a:latin typeface="微软雅黑" panose="020B0503020204020204" charset="-122"/>
                <a:ea typeface="微软雅黑" panose="020B0503020204020204" charset="-122"/>
              </a:rPr>
              <a:t>公司</a:t>
            </a:r>
            <a:r>
              <a:rPr lang="zh-CN" altLang="zh-CN" dirty="0">
                <a:solidFill>
                  <a:schemeClr val="tx1">
                    <a:lumMod val="65000"/>
                    <a:lumOff val="35000"/>
                  </a:schemeClr>
                </a:solidFill>
                <a:latin typeface="微软雅黑" panose="020B0503020204020204" charset="-122"/>
                <a:ea typeface="微软雅黑" panose="020B0503020204020204" charset="-122"/>
              </a:rPr>
              <a:t>获得</a:t>
            </a:r>
            <a:r>
              <a:rPr lang="en-US" altLang="zh-CN" dirty="0">
                <a:solidFill>
                  <a:schemeClr val="tx1">
                    <a:lumMod val="65000"/>
                    <a:lumOff val="35000"/>
                  </a:schemeClr>
                </a:solidFill>
                <a:latin typeface="微软雅黑" panose="020B0503020204020204" charset="-122"/>
                <a:ea typeface="微软雅黑" panose="020B0503020204020204" charset="-122"/>
              </a:rPr>
              <a:t>Intel</a:t>
            </a:r>
            <a:r>
              <a:rPr lang="zh-CN" altLang="zh-CN" dirty="0">
                <a:solidFill>
                  <a:schemeClr val="tx1">
                    <a:lumMod val="65000"/>
                    <a:lumOff val="35000"/>
                  </a:schemeClr>
                </a:solidFill>
                <a:latin typeface="微软雅黑" panose="020B0503020204020204" charset="-122"/>
                <a:ea typeface="微软雅黑" panose="020B0503020204020204" charset="-122"/>
              </a:rPr>
              <a:t>战略投资</a:t>
            </a:r>
            <a:r>
              <a:rPr lang="zh-CN" altLang="en-US" dirty="0">
                <a:solidFill>
                  <a:schemeClr val="tx1">
                    <a:lumMod val="65000"/>
                    <a:lumOff val="35000"/>
                  </a:schemeClr>
                </a:solidFill>
                <a:latin typeface="微软雅黑" panose="020B0503020204020204" charset="-122"/>
                <a:ea typeface="微软雅黑" panose="020B0503020204020204" charset="-122"/>
              </a:rPr>
              <a:t>，</a:t>
            </a:r>
            <a:endParaRPr lang="en-US" altLang="zh-CN" dirty="0">
              <a:solidFill>
                <a:schemeClr val="tx1">
                  <a:lumMod val="65000"/>
                  <a:lumOff val="35000"/>
                </a:schemeClr>
              </a:solidFill>
              <a:latin typeface="微软雅黑" panose="020B0503020204020204" charset="-122"/>
              <a:ea typeface="微软雅黑" panose="020B0503020204020204" charset="-122"/>
            </a:endParaRPr>
          </a:p>
          <a:p>
            <a:r>
              <a:rPr lang="zh-CN" altLang="en-US" dirty="0">
                <a:solidFill>
                  <a:schemeClr val="tx1">
                    <a:lumMod val="65000"/>
                    <a:lumOff val="35000"/>
                  </a:schemeClr>
                </a:solidFill>
                <a:latin typeface="微软雅黑" panose="020B0503020204020204" charset="-122"/>
                <a:ea typeface="微软雅黑" panose="020B0503020204020204" charset="-122"/>
              </a:rPr>
              <a:t>同时也是物联网领域合作伙伴</a:t>
            </a:r>
            <a:r>
              <a:rPr lang="zh-CN" altLang="zh-CN" dirty="0">
                <a:solidFill>
                  <a:schemeClr val="tx1">
                    <a:lumMod val="65000"/>
                    <a:lumOff val="35000"/>
                  </a:schemeClr>
                </a:solidFill>
                <a:latin typeface="微软雅黑" panose="020B0503020204020204" charset="-122"/>
                <a:ea typeface="微软雅黑" panose="020B0503020204020204" charset="-122"/>
              </a:rPr>
              <a:t>。</a:t>
            </a:r>
          </a:p>
        </p:txBody>
      </p:sp>
      <p:pic>
        <p:nvPicPr>
          <p:cNvPr id="3076" name="Picture 4" descr="D:\项目\万物链\PPT图片\头像\盛文军.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054" y="3251809"/>
            <a:ext cx="623714" cy="62371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4"/>
          <p:cNvGrpSpPr/>
          <p:nvPr/>
        </p:nvGrpSpPr>
        <p:grpSpPr>
          <a:xfrm>
            <a:off x="673735" y="1336429"/>
            <a:ext cx="9692005" cy="483870"/>
            <a:chOff x="0" y="28756"/>
            <a:chExt cx="10607566" cy="483842"/>
          </a:xfrm>
        </p:grpSpPr>
        <p:sp>
          <p:nvSpPr>
            <p:cNvPr id="3" name="TextBox 13"/>
            <p:cNvSpPr/>
            <p:nvPr/>
          </p:nvSpPr>
          <p:spPr>
            <a:xfrm>
              <a:off x="0" y="28756"/>
              <a:ext cx="7496051" cy="358754"/>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微软雅黑" panose="020B0503020204020204" charset="-122"/>
                  <a:ea typeface="微软雅黑" panose="020B0503020204020204" charset="-122"/>
                </a:rPr>
                <a:t>ITC</a:t>
              </a:r>
              <a:r>
                <a:rPr lang="zh-CN" altLang="en-US" b="1" dirty="0">
                  <a:latin typeface="微软雅黑" panose="020B0503020204020204" charset="-122"/>
                  <a:ea typeface="微软雅黑" panose="020B0503020204020204" charset="-122"/>
                </a:rPr>
                <a:t>万物链顾问团队</a:t>
              </a:r>
              <a:endParaRPr b="1" dirty="0">
                <a:latin typeface="微软雅黑" panose="020B0503020204020204" charset="-122"/>
                <a:ea typeface="微软雅黑" panose="020B0503020204020204" charset="-122"/>
              </a:endParaRPr>
            </a:p>
          </p:txBody>
        </p:sp>
        <p:sp>
          <p:nvSpPr>
            <p:cNvPr id="8"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9" name="直接连接符 15"/>
          <p:cNvSpPr/>
          <p:nvPr/>
        </p:nvSpPr>
        <p:spPr>
          <a:xfrm>
            <a:off x="1000174" y="3045331"/>
            <a:ext cx="924071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10" name="直接连接符 15"/>
          <p:cNvSpPr/>
          <p:nvPr/>
        </p:nvSpPr>
        <p:spPr>
          <a:xfrm>
            <a:off x="1000174" y="4039106"/>
            <a:ext cx="924071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pic>
        <p:nvPicPr>
          <p:cNvPr id="15" name="Picture 5" descr="D:\项目\万物链\PPT图片\头像\邱海一.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2408" y="4489233"/>
            <a:ext cx="686697" cy="686697"/>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2"/>
          <p:cNvSpPr txBox="1"/>
          <p:nvPr/>
        </p:nvSpPr>
        <p:spPr>
          <a:xfrm>
            <a:off x="1828996" y="4503945"/>
            <a:ext cx="8448675" cy="643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zh-CN" b="1" dirty="0">
                <a:latin typeface="微软雅黑" panose="020B0503020204020204" charset="-122"/>
                <a:ea typeface="微软雅黑" panose="020B0503020204020204" charset="-122"/>
                <a:sym typeface="+mn-ea"/>
              </a:rPr>
              <a:t>邱海一：</a:t>
            </a:r>
            <a:r>
              <a:rPr lang="zh-CN" altLang="zh-CN" dirty="0">
                <a:solidFill>
                  <a:schemeClr val="tx1">
                    <a:lumMod val="65000"/>
                    <a:lumOff val="35000"/>
                  </a:schemeClr>
                </a:solidFill>
                <a:latin typeface="微软雅黑" panose="020B0503020204020204" charset="-122"/>
                <a:ea typeface="微软雅黑" panose="020B0503020204020204" charset="-122"/>
                <a:sym typeface="+mn-ea"/>
              </a:rPr>
              <a:t>汉枫创始人兼总经理</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百度</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Ai</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芯片分销商，百度唯一投资的</a:t>
            </a:r>
            <a:r>
              <a:rPr lang="en-US" altLang="zh-CN" dirty="0" smtClean="0">
                <a:solidFill>
                  <a:schemeClr val="tx1">
                    <a:lumMod val="65000"/>
                    <a:lumOff val="35000"/>
                  </a:schemeClr>
                </a:solidFill>
                <a:latin typeface="微软雅黑" panose="020B0503020204020204" charset="-122"/>
                <a:ea typeface="微软雅黑" panose="020B0503020204020204" charset="-122"/>
                <a:sym typeface="+mn-ea"/>
              </a:rPr>
              <a:t>IOT</a:t>
            </a:r>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企业</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，年</a:t>
            </a:r>
            <a:endParaRPr lang="en-US" altLang="zh-CN" dirty="0">
              <a:solidFill>
                <a:schemeClr val="tx1">
                  <a:lumMod val="65000"/>
                  <a:lumOff val="35000"/>
                </a:schemeClr>
              </a:solidFill>
              <a:latin typeface="微软雅黑" panose="020B0503020204020204" charset="-122"/>
              <a:ea typeface="微软雅黑" panose="020B0503020204020204" charset="-122"/>
            </a:endParaRPr>
          </a:p>
          <a:p>
            <a:pPr marL="0" marR="0" indent="0" algn="l" defTabSz="914400" rtl="0" fontAlgn="auto" latinLnBrk="0" hangingPunct="0">
              <a:lnSpc>
                <a:spcPct val="100000"/>
              </a:lnSpc>
              <a:spcBef>
                <a:spcPts val="0"/>
              </a:spcBef>
              <a:spcAft>
                <a:spcPts val="0"/>
              </a:spcAft>
              <a:buClrTx/>
              <a:buSzTx/>
              <a:buFontTx/>
              <a:buNone/>
            </a:pPr>
            <a:r>
              <a:rPr lang="zh-CN" altLang="en-US" dirty="0">
                <a:solidFill>
                  <a:schemeClr val="tx1">
                    <a:lumMod val="65000"/>
                    <a:lumOff val="35000"/>
                  </a:schemeClr>
                </a:solidFill>
                <a:latin typeface="微软雅黑" panose="020B0503020204020204" charset="-122"/>
                <a:ea typeface="微软雅黑" panose="020B0503020204020204" charset="-122"/>
                <a:sym typeface="+mn-ea"/>
              </a:rPr>
              <a:t>销售</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1</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物联网芯片</a:t>
            </a:r>
            <a:r>
              <a:rPr lang="en-US" altLang="zh-CN" dirty="0">
                <a:solidFill>
                  <a:schemeClr val="tx1">
                    <a:lumMod val="65000"/>
                    <a:lumOff val="35000"/>
                  </a:schemeClr>
                </a:solidFill>
                <a:latin typeface="微软雅黑" panose="020B0503020204020204" charset="-122"/>
                <a:ea typeface="微软雅黑" panose="020B0503020204020204" charset="-122"/>
                <a:sym typeface="+mn-ea"/>
              </a:rPr>
              <a:t>1500</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万片。</a:t>
            </a:r>
            <a:endPar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19" name="文本框 12"/>
          <p:cNvSpPr txBox="1"/>
          <p:nvPr/>
        </p:nvSpPr>
        <p:spPr>
          <a:xfrm>
            <a:off x="1828995" y="2237409"/>
            <a:ext cx="8448675" cy="646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zh-CN" altLang="en-US" b="1" dirty="0">
                <a:latin typeface="微软雅黑" panose="020B0503020204020204" charset="-122"/>
                <a:ea typeface="微软雅黑" panose="020B0503020204020204" charset="-122"/>
                <a:sym typeface="+mn-ea"/>
              </a:rPr>
              <a:t>季欣华</a:t>
            </a:r>
            <a:r>
              <a:rPr lang="zh-CN" altLang="zh-CN" b="1" dirty="0">
                <a:latin typeface="微软雅黑" panose="020B0503020204020204" charset="-122"/>
                <a:ea typeface="微软雅黑" panose="020B0503020204020204" charset="-122"/>
                <a:sym typeface="+mn-ea"/>
              </a:rPr>
              <a:t>：</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上海交通大学硕士，上海市科技进步一等奖获得者，参与银联信用卡加密芯片标准制定，参与央行电子货币标准制定。</a:t>
            </a:r>
            <a:endPar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pic>
        <p:nvPicPr>
          <p:cNvPr id="20" name="Picture 2" descr="D:\项目\万物链\PPT图片\头像\季欣华.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865" y="2068445"/>
            <a:ext cx="707257" cy="707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7" name="图片 5" descr="图片 5"/>
          <p:cNvPicPr>
            <a:picLocks noChangeAspect="1"/>
          </p:cNvPicPr>
          <p:nvPr/>
        </p:nvPicPr>
        <p:blipFill>
          <a:blip r:embed="rId3"/>
          <a:srcRect t="14190"/>
          <a:stretch>
            <a:fillRect/>
          </a:stretch>
        </p:blipFill>
        <p:spPr>
          <a:xfrm>
            <a:off x="0" y="-1"/>
            <a:ext cx="12192000" cy="6858003"/>
          </a:xfrm>
          <a:prstGeom prst="rect">
            <a:avLst/>
          </a:prstGeom>
          <a:ln w="12700">
            <a:miter lim="400000"/>
            <a:headEnd/>
            <a:tailEnd/>
          </a:ln>
        </p:spPr>
      </p:pic>
      <p:grpSp>
        <p:nvGrpSpPr>
          <p:cNvPr id="910" name="组合 1"/>
          <p:cNvGrpSpPr/>
          <p:nvPr/>
        </p:nvGrpSpPr>
        <p:grpSpPr>
          <a:xfrm>
            <a:off x="1670" y="2854621"/>
            <a:ext cx="5372973" cy="2562338"/>
            <a:chOff x="0" y="-1"/>
            <a:chExt cx="5372972" cy="2562337"/>
          </a:xfrm>
        </p:grpSpPr>
        <p:sp>
          <p:nvSpPr>
            <p:cNvPr id="908" name="矩形 6"/>
            <p:cNvSpPr/>
            <p:nvPr/>
          </p:nvSpPr>
          <p:spPr>
            <a:xfrm>
              <a:off x="-1" y="-2"/>
              <a:ext cx="301755" cy="256233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909" name="文本框 8"/>
            <p:cNvSpPr/>
            <p:nvPr/>
          </p:nvSpPr>
          <p:spPr>
            <a:xfrm>
              <a:off x="606641" y="574376"/>
              <a:ext cx="4766331" cy="916937"/>
            </a:xfrm>
            <a:prstGeom prst="rect">
              <a:avLst/>
            </a:prstGeom>
            <a:noFill/>
            <a:ln w="12700" cap="flat">
              <a:noFill/>
              <a:miter lim="400000"/>
            </a:ln>
            <a:effectLst/>
          </p:spPr>
          <p:txBody>
            <a:bodyPr wrap="square" lIns="45718" tIns="45718" rIns="45718" bIns="45718" numCol="1" anchor="t">
              <a:spAutoFit/>
            </a:bodyPr>
            <a:lstStyle>
              <a:lvl1pPr algn="ctr">
                <a:defRPr sz="5400" b="1">
                  <a:solidFill>
                    <a:srgbClr val="C9C9C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THANK YOU</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le 2"/>
          <p:cNvSpPr/>
          <p:nvPr/>
        </p:nvSpPr>
        <p:spPr>
          <a:xfrm>
            <a:off x="915825" y="579489"/>
            <a:ext cx="6381757" cy="523216"/>
          </a:xfrm>
          <a:prstGeom prst="rect">
            <a:avLst/>
          </a:prstGeom>
          <a:ln w="12700">
            <a:miter lim="400000"/>
          </a:ln>
        </p:spPr>
        <p:txBody>
          <a:bodyPr lIns="45718" tIns="45718" rIns="45718" bIns="45718" anchor="ctr">
            <a:spAutoFit/>
          </a:bodyPr>
          <a:lstStyle>
            <a:lvl1pPr>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800" dirty="0">
                <a:latin typeface="微软雅黑" panose="020B0503020204020204" charset="-122"/>
                <a:ea typeface="微软雅黑" panose="020B0503020204020204" charset="-122"/>
                <a:cs typeface="冬青黑体简体中文 W6"/>
                <a:sym typeface="冬青黑体简体中文 W6"/>
              </a:rPr>
              <a:t>物联网</a:t>
            </a:r>
            <a:r>
              <a:rPr lang="zh-CN" altLang="en-US" sz="2800" dirty="0">
                <a:latin typeface="微软雅黑" panose="020B0503020204020204" charset="-122"/>
                <a:ea typeface="微软雅黑" panose="020B0503020204020204" charset="-122"/>
                <a:cs typeface="冬青黑体简体中文 W6"/>
                <a:sym typeface="冬青黑体简体中文 W6"/>
              </a:rPr>
              <a:t>市场规模</a:t>
            </a:r>
            <a:endParaRPr sz="2800" dirty="0">
              <a:latin typeface="微软雅黑" panose="020B0503020204020204" charset="-122"/>
              <a:ea typeface="微软雅黑" panose="020B0503020204020204" charset="-122"/>
              <a:cs typeface="冬青黑体简体中文 W6"/>
              <a:sym typeface="冬青黑体简体中文 W6"/>
            </a:endParaRPr>
          </a:p>
        </p:txBody>
      </p:sp>
      <p:sp>
        <p:nvSpPr>
          <p:cNvPr id="327" name="直接连接符 97"/>
          <p:cNvSpPr/>
          <p:nvPr/>
        </p:nvSpPr>
        <p:spPr>
          <a:xfrm>
            <a:off x="983594" y="1172691"/>
            <a:ext cx="8803625" cy="1"/>
          </a:xfrm>
          <a:prstGeom prst="line">
            <a:avLst/>
          </a:prstGeom>
          <a:ln w="6350">
            <a:solidFill>
              <a:srgbClr val="969696"/>
            </a:solidFill>
            <a:miter/>
          </a:ln>
        </p:spPr>
        <p:txBody>
          <a:bodyPr lIns="45718" tIns="45718" rIns="45718" bIns="45718"/>
          <a:lstStyle/>
          <a:p>
            <a:endParaRPr/>
          </a:p>
        </p:txBody>
      </p:sp>
      <p:sp>
        <p:nvSpPr>
          <p:cNvPr id="2" name="矩形 1"/>
          <p:cNvSpPr/>
          <p:nvPr/>
        </p:nvSpPr>
        <p:spPr>
          <a:xfrm>
            <a:off x="915670" y="5626100"/>
            <a:ext cx="10222230" cy="830997"/>
          </a:xfrm>
          <a:prstGeom prst="rect">
            <a:avLst/>
          </a:prstGeom>
        </p:spPr>
        <p:txBody>
          <a:bodyPr wrap="square">
            <a:spAutoFit/>
          </a:bodyPr>
          <a:lstStyle/>
          <a:p>
            <a:pPr fontAlgn="base"/>
            <a:r>
              <a:rPr lang="en-US" altLang="zh-CN" sz="1600" dirty="0">
                <a:latin typeface="微软雅黑" panose="020B0503020204020204" charset="-122"/>
                <a:ea typeface="微软雅黑" panose="020B0503020204020204" charset="-122"/>
              </a:rPr>
              <a:t>2016</a:t>
            </a:r>
            <a:r>
              <a:rPr lang="zh-CN" altLang="en-US" sz="1600" dirty="0">
                <a:latin typeface="微软雅黑" panose="020B0503020204020204" charset="-122"/>
                <a:ea typeface="微软雅黑" panose="020B0503020204020204" charset="-122"/>
              </a:rPr>
              <a:t>年，全球企业在物联网技术的产品和服务上的支出达</a:t>
            </a:r>
            <a:r>
              <a:rPr lang="en-US" altLang="zh-CN" sz="1600" dirty="0">
                <a:latin typeface="微软雅黑" panose="020B0503020204020204" charset="-122"/>
                <a:ea typeface="微软雅黑" panose="020B0503020204020204" charset="-122"/>
              </a:rPr>
              <a:t>1200</a:t>
            </a:r>
            <a:r>
              <a:rPr lang="zh-CN" altLang="en-US" sz="1600" dirty="0">
                <a:latin typeface="微软雅黑" panose="020B0503020204020204" charset="-122"/>
                <a:ea typeface="微软雅黑" panose="020B0503020204020204" charset="-122"/>
              </a:rPr>
              <a:t>亿美元，</a:t>
            </a:r>
            <a:r>
              <a:rPr lang="en-US" altLang="zh-CN" sz="1600" dirty="0">
                <a:latin typeface="微软雅黑" panose="020B0503020204020204" charset="-122"/>
                <a:ea typeface="微软雅黑" panose="020B0503020204020204" charset="-122"/>
              </a:rPr>
              <a:t>2021</a:t>
            </a:r>
            <a:r>
              <a:rPr lang="zh-CN" altLang="en-US" sz="1600" dirty="0">
                <a:latin typeface="微软雅黑" panose="020B0503020204020204" charset="-122"/>
                <a:ea typeface="微软雅黑" panose="020B0503020204020204" charset="-122"/>
              </a:rPr>
              <a:t>年这个数字将增长到</a:t>
            </a:r>
            <a:r>
              <a:rPr lang="en-US" altLang="zh-CN" sz="1600" dirty="0">
                <a:latin typeface="微软雅黑" panose="020B0503020204020204" charset="-122"/>
                <a:ea typeface="微软雅黑" panose="020B0503020204020204" charset="-122"/>
              </a:rPr>
              <a:t>2530</a:t>
            </a:r>
            <a:r>
              <a:rPr lang="zh-CN" altLang="en-US" sz="1600" dirty="0">
                <a:latin typeface="微软雅黑" panose="020B0503020204020204" charset="-122"/>
                <a:ea typeface="微软雅黑" panose="020B0503020204020204" charset="-122"/>
              </a:rPr>
              <a:t>亿美元，达到</a:t>
            </a:r>
            <a:r>
              <a:rPr lang="en-US" altLang="zh-CN" sz="1600" dirty="0">
                <a:latin typeface="微软雅黑" panose="020B0503020204020204" charset="-122"/>
                <a:ea typeface="微软雅黑" panose="020B0503020204020204" charset="-122"/>
              </a:rPr>
              <a:t>16%</a:t>
            </a:r>
            <a:r>
              <a:rPr lang="zh-CN" altLang="en-US" sz="1600" dirty="0">
                <a:latin typeface="微软雅黑" panose="020B0503020204020204" charset="-122"/>
                <a:ea typeface="微软雅黑" panose="020B0503020204020204" charset="-122"/>
              </a:rPr>
              <a:t>的年复合增长率。物联网技术服务单独支出预计在未来五年将以</a:t>
            </a:r>
            <a:r>
              <a:rPr lang="en-US" altLang="zh-CN" sz="1600" dirty="0">
                <a:latin typeface="微软雅黑" panose="020B0503020204020204" charset="-122"/>
                <a:ea typeface="微软雅黑" panose="020B0503020204020204" charset="-122"/>
              </a:rPr>
              <a:t>17</a:t>
            </a:r>
            <a:r>
              <a:rPr lang="zh-CN" altLang="en-US" sz="1600" dirty="0">
                <a:latin typeface="微软雅黑" panose="020B0503020204020204" charset="-122"/>
                <a:ea typeface="微软雅黑" panose="020B0503020204020204" charset="-122"/>
              </a:rPr>
              <a:t>％的年复合增长率增长，到</a:t>
            </a:r>
            <a:r>
              <a:rPr lang="en-US" altLang="zh-CN" sz="1600" dirty="0">
                <a:latin typeface="微软雅黑" panose="020B0503020204020204" charset="-122"/>
                <a:ea typeface="微软雅黑" panose="020B0503020204020204" charset="-122"/>
              </a:rPr>
              <a:t>2021</a:t>
            </a:r>
            <a:r>
              <a:rPr lang="zh-CN" altLang="en-US" sz="1600" dirty="0">
                <a:latin typeface="微软雅黑" panose="020B0503020204020204" charset="-122"/>
                <a:ea typeface="微软雅黑" panose="020B0503020204020204" charset="-122"/>
              </a:rPr>
              <a:t>年达到</a:t>
            </a:r>
            <a:r>
              <a:rPr lang="en-US" altLang="zh-CN" sz="1600" dirty="0">
                <a:latin typeface="微软雅黑" panose="020B0503020204020204" charset="-122"/>
                <a:ea typeface="微软雅黑" panose="020B0503020204020204" charset="-122"/>
              </a:rPr>
              <a:t>1430</a:t>
            </a:r>
            <a:r>
              <a:rPr lang="zh-CN" altLang="en-US" sz="1600" dirty="0">
                <a:latin typeface="微软雅黑" panose="020B0503020204020204" charset="-122"/>
                <a:ea typeface="微软雅黑" panose="020B0503020204020204" charset="-122"/>
              </a:rPr>
              <a:t>亿美元。而亚洲将以</a:t>
            </a:r>
            <a:r>
              <a:rPr lang="en-US" altLang="zh-CN" sz="1600" dirty="0">
                <a:latin typeface="微软雅黑" panose="020B0503020204020204" charset="-122"/>
                <a:ea typeface="微软雅黑" panose="020B0503020204020204" charset="-122"/>
              </a:rPr>
              <a:t>20</a:t>
            </a:r>
            <a:r>
              <a:rPr lang="zh-CN" altLang="en-US" sz="1600" dirty="0">
                <a:latin typeface="微软雅黑" panose="020B0503020204020204" charset="-122"/>
                <a:ea typeface="微软雅黑" panose="020B0503020204020204" charset="-122"/>
              </a:rPr>
              <a:t>％的年复合增长率高速增长，到</a:t>
            </a:r>
            <a:r>
              <a:rPr lang="en-US" altLang="zh-CN" sz="1600" dirty="0">
                <a:latin typeface="微软雅黑" panose="020B0503020204020204" charset="-122"/>
                <a:ea typeface="微软雅黑" panose="020B0503020204020204" charset="-122"/>
              </a:rPr>
              <a:t>2021</a:t>
            </a:r>
            <a:r>
              <a:rPr lang="zh-CN" altLang="en-US" sz="1600" dirty="0">
                <a:latin typeface="微软雅黑" panose="020B0503020204020204" charset="-122"/>
                <a:ea typeface="微软雅黑" panose="020B0503020204020204" charset="-122"/>
              </a:rPr>
              <a:t>年将占总支出的</a:t>
            </a:r>
            <a:r>
              <a:rPr lang="en-US" altLang="zh-CN" sz="1600" dirty="0">
                <a:latin typeface="微软雅黑" panose="020B0503020204020204" charset="-122"/>
                <a:ea typeface="微软雅黑" panose="020B0503020204020204" charset="-122"/>
              </a:rPr>
              <a:t>35</a:t>
            </a:r>
            <a:r>
              <a:rPr lang="zh-CN" altLang="en-US" sz="1600" dirty="0">
                <a:latin typeface="微软雅黑" panose="020B0503020204020204" charset="-122"/>
                <a:ea typeface="微软雅黑" panose="020B0503020204020204" charset="-122"/>
              </a:rPr>
              <a:t>％左右。</a:t>
            </a:r>
            <a:endParaRPr lang="zh-CN" altLang="en-US" sz="1600" b="1" dirty="0">
              <a:solidFill>
                <a:srgbClr val="333333"/>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1817525" y="1277813"/>
            <a:ext cx="7551761" cy="4243166"/>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项目\万物链\PPT图片\11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04812"/>
            <a:ext cx="8248650" cy="621982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251374" y="255465"/>
            <a:ext cx="3231051" cy="606669"/>
          </a:xfrm>
        </p:spPr>
        <p:txBody>
          <a:bodyPr/>
          <a:lstStyle/>
          <a:p>
            <a:r>
              <a:rPr kumimoji="1" lang="zh-CN" altLang="en-US" b="1" dirty="0">
                <a:latin typeface="微软雅黑" panose="020B0503020204020204" charset="-122"/>
                <a:ea typeface="微软雅黑" panose="020B0503020204020204" charset="-122"/>
              </a:rPr>
              <a:t>物联网行业纵览</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929388" y="1058949"/>
            <a:ext cx="4824957" cy="5104665"/>
          </a:xfrm>
          <a:prstGeom prst="rect">
            <a:avLst/>
          </a:prstGeom>
        </p:spPr>
      </p:pic>
      <p:sp>
        <p:nvSpPr>
          <p:cNvPr id="2" name="标题 1"/>
          <p:cNvSpPr>
            <a:spLocks noGrp="1"/>
          </p:cNvSpPr>
          <p:nvPr>
            <p:ph type="title"/>
          </p:nvPr>
        </p:nvSpPr>
        <p:spPr>
          <a:xfrm>
            <a:off x="736711" y="306535"/>
            <a:ext cx="3231051" cy="606669"/>
          </a:xfrm>
        </p:spPr>
        <p:txBody>
          <a:bodyPr/>
          <a:lstStyle/>
          <a:p>
            <a:r>
              <a:rPr kumimoji="1" lang="zh-CN" altLang="en-US" b="1" dirty="0">
                <a:latin typeface="微软雅黑" panose="020B0503020204020204" charset="-122"/>
                <a:ea typeface="微软雅黑" panose="020B0503020204020204" charset="-122"/>
              </a:rPr>
              <a:t>有可能的未来</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948" y="1204695"/>
            <a:ext cx="609600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直接连接符 15"/>
          <p:cNvSpPr/>
          <p:nvPr/>
        </p:nvSpPr>
        <p:spPr>
          <a:xfrm>
            <a:off x="736711" y="105894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0" name="组合 14"/>
          <p:cNvGrpSpPr/>
          <p:nvPr/>
        </p:nvGrpSpPr>
        <p:grpSpPr>
          <a:xfrm>
            <a:off x="736711" y="546354"/>
            <a:ext cx="10607568" cy="3362076"/>
            <a:chOff x="-1" y="0"/>
            <a:chExt cx="10607567" cy="3362076"/>
          </a:xfrm>
        </p:grpSpPr>
        <p:sp>
          <p:nvSpPr>
            <p:cNvPr id="357" name="直接连接符 15"/>
            <p:cNvSpPr/>
            <p:nvPr/>
          </p:nvSpPr>
          <p:spPr>
            <a:xfrm>
              <a:off x="-1" y="512595"/>
              <a:ext cx="1060756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58" name="矩形 16"/>
            <p:cNvSpPr/>
            <p:nvPr/>
          </p:nvSpPr>
          <p:spPr>
            <a:xfrm>
              <a:off x="0" y="799836"/>
              <a:ext cx="10587112" cy="2562240"/>
            </a:xfrm>
            <a:prstGeom prst="rect">
              <a:avLst/>
            </a:prstGeom>
            <a:noFill/>
            <a:ln w="12700" cap="flat">
              <a:noFill/>
              <a:miter lim="400000"/>
            </a:ln>
            <a:effectLst/>
          </p:spPr>
          <p:txBody>
            <a:bodyPr wrap="square" lIns="0" tIns="0" rIns="0" bIns="0" numCol="1" anchor="t">
              <a:spAutoFit/>
            </a:bodyPr>
            <a:lstStyle/>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400" dirty="0" err="1">
                  <a:sym typeface="微软雅黑" panose="020B0503020204020204" charset="-122"/>
                </a:rPr>
                <a:t>Mirai</a:t>
              </a:r>
              <a:r>
                <a:rPr lang="zh-CN" altLang="en-US" sz="1400" dirty="0">
                  <a:sym typeface="微软雅黑" panose="020B0503020204020204" charset="-122"/>
                </a:rPr>
                <a:t>创造的僵尸物联网已累计感染超过</a:t>
              </a:r>
              <a:r>
                <a:rPr lang="en-US" altLang="zh-CN" sz="1400" dirty="0">
                  <a:sym typeface="微软雅黑" panose="020B0503020204020204" charset="-122"/>
                </a:rPr>
                <a:t>200</a:t>
              </a:r>
              <a:r>
                <a:rPr lang="zh-CN" altLang="en-US" sz="1400" dirty="0">
                  <a:sym typeface="微软雅黑" panose="020B0503020204020204" charset="-122"/>
                </a:rPr>
                <a:t>万台摄像机等</a:t>
              </a:r>
              <a:r>
                <a:rPr lang="en-US" altLang="zh-CN" sz="1400" dirty="0" err="1">
                  <a:sym typeface="微软雅黑" panose="020B0503020204020204" charset="-122"/>
                </a:rPr>
                <a:t>IoT</a:t>
              </a:r>
              <a:r>
                <a:rPr lang="zh-CN" altLang="en-US" sz="1400" dirty="0">
                  <a:sym typeface="微软雅黑" panose="020B0503020204020204" charset="-122"/>
                </a:rPr>
                <a:t>设备，由其发起的</a:t>
              </a:r>
              <a:r>
                <a:rPr lang="en-US" altLang="zh-CN" sz="1400" dirty="0" err="1">
                  <a:sym typeface="微软雅黑" panose="020B0503020204020204" charset="-122"/>
                </a:rPr>
                <a:t>DDoS</a:t>
              </a:r>
              <a:r>
                <a:rPr lang="zh-CN" altLang="en-US" sz="1400" dirty="0">
                  <a:sym typeface="微软雅黑" panose="020B0503020204020204" charset="-122"/>
                </a:rPr>
                <a:t>攻击，让美国域名解析服务提供商</a:t>
              </a:r>
              <a:r>
                <a:rPr lang="en-US" altLang="zh-CN" sz="1400" dirty="0" err="1">
                  <a:sym typeface="微软雅黑" panose="020B0503020204020204" charset="-122"/>
                </a:rPr>
                <a:t>Dyn</a:t>
              </a:r>
              <a:r>
                <a:rPr lang="zh-CN" altLang="en-US" sz="1400" dirty="0">
                  <a:sym typeface="微软雅黑" panose="020B0503020204020204" charset="-122"/>
                </a:rPr>
                <a:t>瘫痪，</a:t>
              </a:r>
              <a:r>
                <a:rPr lang="en-US" altLang="zh-CN" sz="1400" dirty="0">
                  <a:sym typeface="微软雅黑" panose="020B0503020204020204" charset="-122"/>
                </a:rPr>
                <a:t>Twitter</a:t>
              </a:r>
              <a:r>
                <a:rPr lang="zh-CN" altLang="en-US" sz="1400" dirty="0">
                  <a:sym typeface="微软雅黑" panose="020B0503020204020204" charset="-122"/>
                </a:rPr>
                <a:t>、</a:t>
              </a:r>
              <a:r>
                <a:rPr lang="en-US" altLang="zh-CN" sz="1400" dirty="0" err="1">
                  <a:sym typeface="微软雅黑" panose="020B0503020204020204" charset="-122"/>
                </a:rPr>
                <a:t>Paypal</a:t>
              </a:r>
              <a:r>
                <a:rPr lang="zh-CN" altLang="en-US" sz="1400" dirty="0">
                  <a:sym typeface="微软雅黑" panose="020B0503020204020204" charset="-122"/>
                </a:rPr>
                <a:t>等多个人气网站当时无法访问。后续，又有奴役物联网设备、让其比特币挖矿的僵尸网络，还有规模更大、更为活跃的</a:t>
              </a:r>
              <a:r>
                <a:rPr lang="en-US" altLang="zh-CN" sz="1400" dirty="0">
                  <a:sym typeface="微软雅黑" panose="020B0503020204020204" charset="-122"/>
                </a:rPr>
                <a:t>http81</a:t>
              </a:r>
              <a:r>
                <a:rPr lang="zh-CN" altLang="en-US" sz="1400" dirty="0">
                  <a:sym typeface="微软雅黑" panose="020B0503020204020204" charset="-122"/>
                </a:rPr>
                <a:t>僵尸网络等。</a:t>
              </a:r>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sz="1400" dirty="0">
                <a:sym typeface="微软雅黑" panose="020B0503020204020204" charset="-122"/>
              </a:endParaRPr>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400" dirty="0">
                  <a:sym typeface="微软雅黑" panose="020B0503020204020204" charset="-122"/>
                </a:rPr>
                <a:t>中心化的管理架构无法自证清白，个人隐私数据泄露时有发生。根据成都商报报道，</a:t>
              </a:r>
              <a:r>
                <a:rPr lang="en-US" altLang="zh-CN" sz="1400" dirty="0">
                  <a:sym typeface="微软雅黑" panose="020B0503020204020204" charset="-122"/>
                </a:rPr>
                <a:t>2017</a:t>
              </a:r>
              <a:r>
                <a:rPr lang="zh-CN" altLang="en-US" sz="1400" dirty="0">
                  <a:sym typeface="微软雅黑" panose="020B0503020204020204" charset="-122"/>
                </a:rPr>
                <a:t>年</a:t>
              </a:r>
              <a:r>
                <a:rPr lang="en-US" altLang="zh-CN" sz="1400" dirty="0">
                  <a:sym typeface="微软雅黑" panose="020B0503020204020204" charset="-122"/>
                </a:rPr>
                <a:t>4</a:t>
              </a:r>
              <a:r>
                <a:rPr lang="zh-CN" altLang="en-US" sz="1400" dirty="0">
                  <a:sym typeface="微软雅黑" panose="020B0503020204020204" charset="-122"/>
                </a:rPr>
                <a:t>月</a:t>
              </a:r>
              <a:r>
                <a:rPr lang="en-US" altLang="zh-CN" sz="1400" dirty="0">
                  <a:sym typeface="微软雅黑" panose="020B0503020204020204" charset="-122"/>
                </a:rPr>
                <a:t>30</a:t>
              </a:r>
              <a:r>
                <a:rPr lang="zh-CN" altLang="en-US" sz="1400" dirty="0">
                  <a:sym typeface="微软雅黑" panose="020B0503020204020204" charset="-122"/>
                </a:rPr>
                <a:t>日，成都</a:t>
              </a:r>
              <a:r>
                <a:rPr lang="en-US" altLang="zh-CN" sz="1400" dirty="0">
                  <a:sym typeface="微软雅黑" panose="020B0503020204020204" charset="-122"/>
                </a:rPr>
                <a:t>266</a:t>
              </a:r>
              <a:r>
                <a:rPr lang="zh-CN" altLang="en-US" sz="1400" dirty="0">
                  <a:sym typeface="微软雅黑" panose="020B0503020204020204" charset="-122"/>
                </a:rPr>
                <a:t>个摄像头被公开网络直播。</a:t>
              </a:r>
              <a:endParaRPr lang="en-US" altLang="zh-CN" sz="1400" dirty="0">
                <a:sym typeface="微软雅黑" panose="020B0503020204020204" charset="-122"/>
              </a:endParaRPr>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ltLang="en-US" dirty="0"/>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目前的安全模型是基于封闭源代码的方法（经常被称为”不公开即安全”）已经被废弃，必须被一种新的方法“公开即安全”所取代。为了实现这一点，升级到开源软件是必需的。尽管开源系统现在可能仍然容易遭受事故和可利用性不佳，但是它们不易受到政府干涉和其它定向攻击，所以开源系统在家庭自动化、汽车及其它设备联网化领域大有可为。 </a:t>
              </a:r>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p:txBody>
        </p:sp>
        <p:sp>
          <p:nvSpPr>
            <p:cNvPr id="359" name="TextBox 13"/>
            <p:cNvSpPr/>
            <p:nvPr/>
          </p:nvSpPr>
          <p:spPr>
            <a:xfrm>
              <a:off x="534750" y="0"/>
              <a:ext cx="9636023" cy="359073"/>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b="1" dirty="0">
                  <a:latin typeface="微软雅黑" panose="020B0503020204020204" charset="-122"/>
                  <a:ea typeface="微软雅黑" panose="020B0503020204020204" charset="-122"/>
                </a:rPr>
                <a:t>挑战</a:t>
              </a:r>
              <a:r>
                <a:rPr lang="zh-CN" altLang="en-US" b="1" dirty="0">
                  <a:latin typeface="微软雅黑" panose="020B0503020204020204" charset="-122"/>
                  <a:ea typeface="微软雅黑" panose="020B0503020204020204" charset="-122"/>
                </a:rPr>
                <a:t>一</a:t>
              </a:r>
              <a:r>
                <a:rPr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低安全</a:t>
              </a:r>
              <a:endParaRPr b="1" dirty="0">
                <a:latin typeface="微软雅黑" panose="020B0503020204020204" charset="-122"/>
                <a:ea typeface="微软雅黑" panose="020B0503020204020204" charset="-122"/>
              </a:endParaRPr>
            </a:p>
          </p:txBody>
        </p:sp>
      </p:grpSp>
      <p:grpSp>
        <p:nvGrpSpPr>
          <p:cNvPr id="366" name="组合 33"/>
          <p:cNvGrpSpPr/>
          <p:nvPr/>
        </p:nvGrpSpPr>
        <p:grpSpPr>
          <a:xfrm>
            <a:off x="778789" y="3857275"/>
            <a:ext cx="10523412" cy="1208399"/>
            <a:chOff x="-1" y="21969"/>
            <a:chExt cx="10523411" cy="1208398"/>
          </a:xfrm>
        </p:grpSpPr>
        <p:sp>
          <p:nvSpPr>
            <p:cNvPr id="363" name="直接连接符 34"/>
            <p:cNvSpPr/>
            <p:nvPr/>
          </p:nvSpPr>
          <p:spPr>
            <a:xfrm>
              <a:off x="-1" y="512594"/>
              <a:ext cx="6864240" cy="5"/>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64" name="矩形 35"/>
            <p:cNvSpPr/>
            <p:nvPr/>
          </p:nvSpPr>
          <p:spPr>
            <a:xfrm>
              <a:off x="-1" y="799837"/>
              <a:ext cx="10523411" cy="430530"/>
            </a:xfrm>
            <a:prstGeom prst="rect">
              <a:avLst/>
            </a:prstGeom>
            <a:noFill/>
            <a:ln w="12700" cap="flat">
              <a:noFill/>
              <a:miter lim="400000"/>
            </a:ln>
            <a:effectLst/>
          </p:spPr>
          <p:txBody>
            <a:bodyPr wrap="square" lIns="0" tIns="0" rIns="0" bIns="0" numCol="1" anchor="t">
              <a:spAutoFit/>
            </a:bodyPr>
            <a:lstStyle>
              <a:lvl1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t>万物链采用了非对称性加密，只要妥善保管好自己的私钥</a:t>
              </a:r>
              <a:r>
                <a:rPr lang="zh-CN" altLang="en-US" dirty="0"/>
                <a:t>，</a:t>
              </a:r>
              <a:r>
                <a:rPr dirty="0" err="1"/>
                <a:t>就算数据被收集了，也无法被破解</a:t>
              </a:r>
              <a:r>
                <a:rPr lang="zh-CN" altLang="en-US" dirty="0"/>
                <a:t>。</a:t>
              </a:r>
              <a:r>
                <a:rPr dirty="0" err="1"/>
                <a:t>同时在万物链中节点是平等的，</a:t>
              </a:r>
              <a:r>
                <a:rPr lang="zh-CN" dirty="0" err="1"/>
                <a:t>所有</a:t>
              </a:r>
              <a:r>
                <a:rPr dirty="0" err="1"/>
                <a:t>这一切都很好的保护了用户的隐私。而且基于区块链的特性，厂商和服务提供者无法篡改用户的</a:t>
              </a:r>
              <a:r>
                <a:rPr lang="zh-CN" dirty="0" err="1"/>
                <a:t>任何</a:t>
              </a:r>
              <a:r>
                <a:rPr dirty="0" err="1"/>
                <a:t>信息</a:t>
              </a:r>
              <a:r>
                <a:rPr dirty="0"/>
                <a:t>。</a:t>
              </a:r>
            </a:p>
          </p:txBody>
        </p:sp>
        <p:sp>
          <p:nvSpPr>
            <p:cNvPr id="365" name="TextBox 13"/>
            <p:cNvSpPr/>
            <p:nvPr/>
          </p:nvSpPr>
          <p:spPr>
            <a:xfrm>
              <a:off x="629298" y="21969"/>
              <a:ext cx="3989455" cy="359073"/>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b="1" dirty="0">
                  <a:latin typeface="微软雅黑" panose="020B0503020204020204" charset="-122"/>
                  <a:ea typeface="微软雅黑" panose="020B0503020204020204" charset="-122"/>
                </a:rPr>
                <a:t>解决方案</a:t>
              </a:r>
            </a:p>
          </p:txBody>
        </p:sp>
      </p:grpSp>
      <p:pic>
        <p:nvPicPr>
          <p:cNvPr id="367" name="Picture 3" descr="Picture 3"/>
          <p:cNvPicPr>
            <a:picLocks noChangeAspect="1"/>
          </p:cNvPicPr>
          <p:nvPr/>
        </p:nvPicPr>
        <p:blipFill>
          <a:blip r:embed="rId3"/>
          <a:stretch>
            <a:fillRect/>
          </a:stretch>
        </p:blipFill>
        <p:spPr>
          <a:xfrm>
            <a:off x="703047" y="476672"/>
            <a:ext cx="434219" cy="434220"/>
          </a:xfrm>
          <a:prstGeom prst="rect">
            <a:avLst/>
          </a:prstGeom>
          <a:ln w="12700">
            <a:miter lim="400000"/>
            <a:headEnd/>
            <a:tailEnd/>
          </a:ln>
        </p:spPr>
      </p:pic>
      <p:pic>
        <p:nvPicPr>
          <p:cNvPr id="368" name="Picture 4" descr="Picture 4"/>
          <p:cNvPicPr>
            <a:picLocks noChangeAspect="1"/>
          </p:cNvPicPr>
          <p:nvPr/>
        </p:nvPicPr>
        <p:blipFill>
          <a:blip r:embed="rId4"/>
          <a:stretch>
            <a:fillRect/>
          </a:stretch>
        </p:blipFill>
        <p:spPr>
          <a:xfrm>
            <a:off x="699774" y="3794459"/>
            <a:ext cx="440766" cy="440765"/>
          </a:xfrm>
          <a:prstGeom prst="rect">
            <a:avLst/>
          </a:prstGeom>
          <a:ln w="12700">
            <a:miter lim="400000"/>
            <a:headEnd/>
            <a:tailEnd/>
          </a:ln>
        </p:spPr>
      </p:pic>
      <p:sp>
        <p:nvSpPr>
          <p:cNvPr id="16" name="下箭头 15"/>
          <p:cNvSpPr/>
          <p:nvPr/>
        </p:nvSpPr>
        <p:spPr>
          <a:xfrm rot="16200000">
            <a:off x="6449369" y="5404997"/>
            <a:ext cx="800100" cy="1190625"/>
          </a:xfrm>
          <a:prstGeom prst="downArrow">
            <a:avLst>
              <a:gd name="adj1" fmla="val 45238"/>
              <a:gd name="adj2" fmla="val 63095"/>
            </a:avLst>
          </a:prstGeom>
          <a:solidFill>
            <a:schemeClr val="tx2">
              <a:lumMod val="40000"/>
              <a:lumOff val="60000"/>
            </a:schemeClr>
          </a:solidFill>
          <a:ln w="1524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pic>
        <p:nvPicPr>
          <p:cNvPr id="2" name="图片 1" descr="微信图片_20170625161907"/>
          <p:cNvPicPr>
            <a:picLocks noChangeAspect="1"/>
          </p:cNvPicPr>
          <p:nvPr/>
        </p:nvPicPr>
        <p:blipFill>
          <a:blip r:embed="rId5"/>
          <a:stretch>
            <a:fillRect/>
          </a:stretch>
        </p:blipFill>
        <p:spPr>
          <a:xfrm>
            <a:off x="7820660" y="5247640"/>
            <a:ext cx="2856865" cy="1504950"/>
          </a:xfrm>
          <a:prstGeom prst="rect">
            <a:avLst/>
          </a:prstGeom>
        </p:spPr>
      </p:pic>
      <p:pic>
        <p:nvPicPr>
          <p:cNvPr id="3" name="图片 2" descr="微信图片_20170625161911"/>
          <p:cNvPicPr>
            <a:picLocks noChangeAspect="1"/>
          </p:cNvPicPr>
          <p:nvPr/>
        </p:nvPicPr>
        <p:blipFill>
          <a:blip r:embed="rId6"/>
          <a:stretch>
            <a:fillRect/>
          </a:stretch>
        </p:blipFill>
        <p:spPr>
          <a:xfrm>
            <a:off x="3028950" y="5247640"/>
            <a:ext cx="2856865" cy="1504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3" name="组合 14"/>
          <p:cNvGrpSpPr/>
          <p:nvPr/>
        </p:nvGrpSpPr>
        <p:grpSpPr>
          <a:xfrm>
            <a:off x="703047" y="481349"/>
            <a:ext cx="9708049" cy="3400159"/>
            <a:chOff x="0" y="0"/>
            <a:chExt cx="11966439" cy="3400158"/>
          </a:xfrm>
        </p:grpSpPr>
        <p:sp>
          <p:nvSpPr>
            <p:cNvPr id="370" name="直接连接符 15"/>
            <p:cNvSpPr/>
            <p:nvPr/>
          </p:nvSpPr>
          <p:spPr>
            <a:xfrm>
              <a:off x="0" y="512593"/>
              <a:ext cx="6864237" cy="4"/>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71" name="矩形 16"/>
            <p:cNvSpPr/>
            <p:nvPr/>
          </p:nvSpPr>
          <p:spPr>
            <a:xfrm>
              <a:off x="16676" y="799834"/>
              <a:ext cx="9641425" cy="2600324"/>
            </a:xfrm>
            <a:prstGeom prst="rect">
              <a:avLst/>
            </a:prstGeom>
            <a:noFill/>
            <a:ln w="12700" cap="flat">
              <a:noFill/>
              <a:miter lim="400000"/>
            </a:ln>
            <a:effectLst/>
          </p:spPr>
          <p:txBody>
            <a:bodyPr wrap="square" lIns="0" tIns="0" rIns="0" bIns="0" numCol="1" anchor="t">
              <a:spAutoFit/>
            </a:bodyPr>
            <a:lstStyle/>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err="1"/>
                <a:t>在物联网的收入不能达到市场预期时，物联网的成本仍过分</a:t>
              </a:r>
              <a:r>
                <a:rPr lang="zh-CN" dirty="0" err="1"/>
                <a:t>的</a:t>
              </a:r>
              <a:r>
                <a:rPr dirty="0" err="1"/>
                <a:t>高</a:t>
              </a:r>
              <a:r>
                <a:rPr dirty="0"/>
                <a:t>。</a:t>
              </a:r>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许</a:t>
              </a:r>
              <a:r>
                <a:rPr dirty="0">
                  <a:solidFill>
                    <a:schemeClr val="tx1">
                      <a:lumMod val="65000"/>
                      <a:lumOff val="35000"/>
                    </a:schemeClr>
                  </a:solidFill>
                </a:rPr>
                <a:t>多现有的物联网解决方案成本十分高，因为除了这些服务的中间人成本以外，与中心化云和大型服务器群相关的基础设施和维护的成本</a:t>
              </a:r>
              <a:r>
                <a:rPr lang="zh-CN" dirty="0">
                  <a:solidFill>
                    <a:schemeClr val="tx1">
                      <a:lumMod val="65000"/>
                      <a:lumOff val="35000"/>
                    </a:schemeClr>
                  </a:solidFill>
                </a:rPr>
                <a:t>也</a:t>
              </a:r>
              <a:r>
                <a:rPr dirty="0">
                  <a:solidFill>
                    <a:schemeClr val="tx1">
                      <a:lumMod val="65000"/>
                      <a:lumOff val="35000"/>
                    </a:schemeClr>
                  </a:solidFill>
                </a:rPr>
                <a:t>十分</a:t>
              </a:r>
              <a:r>
                <a:rPr lang="zh-CN" dirty="0">
                  <a:solidFill>
                    <a:schemeClr val="tx1">
                      <a:lumMod val="65000"/>
                      <a:lumOff val="35000"/>
                    </a:schemeClr>
                  </a:solidFill>
                </a:rPr>
                <a:t>高昂</a:t>
              </a:r>
              <a:r>
                <a:rPr dirty="0">
                  <a:solidFill>
                    <a:schemeClr val="tx1">
                      <a:lumMod val="65000"/>
                      <a:lumOff val="35000"/>
                    </a:schemeClr>
                  </a:solidFill>
                </a:rPr>
                <a:t>。 </a:t>
              </a:r>
              <a:endParaRPr lang="en-US" dirty="0">
                <a:solidFill>
                  <a:schemeClr val="tx1">
                    <a:lumMod val="65000"/>
                    <a:lumOff val="35000"/>
                  </a:schemeClr>
                </a:solidFill>
              </a:endParaRPr>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对于物联网，设备制造企业没有足够的利润弥补多年支持和维护设备所需的成本。支持和服务于数以千亿计的智能设备所需的成本将是十分巨大的</a:t>
              </a:r>
              <a:r>
                <a:rPr lang="zh-CN" altLang="en-US" dirty="0"/>
                <a:t>，</a:t>
              </a:r>
              <a:r>
                <a:rPr dirty="0"/>
                <a:t>即使是维持分发升级软件的中心化服务器的成本也十分高。 </a:t>
              </a:r>
              <a:endParaRPr lang="en-US" dirty="0"/>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dirty="0"/>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kumimoji="1" lang="en-US" altLang="zh-CN" dirty="0"/>
                <a:t>6</a:t>
              </a:r>
              <a:r>
                <a:rPr kumimoji="1" lang="zh-CN" altLang="en-US" dirty="0"/>
                <a:t>亿用户的微信服务器的运营成本已经是每个月</a:t>
              </a:r>
              <a:r>
                <a:rPr kumimoji="1" lang="en-US" altLang="zh-CN" dirty="0"/>
                <a:t>3</a:t>
              </a:r>
              <a:r>
                <a:rPr kumimoji="1" lang="zh-CN" altLang="en-US" dirty="0"/>
                <a:t>亿元以上，根据目前已经上线的设备总计</a:t>
              </a:r>
              <a:r>
                <a:rPr kumimoji="1" lang="en-US" altLang="zh-CN" dirty="0"/>
                <a:t>49</a:t>
              </a:r>
              <a:r>
                <a:rPr kumimoji="1" lang="zh-CN" altLang="en-US" dirty="0"/>
                <a:t>亿台来算，</a:t>
              </a:r>
              <a:r>
                <a:rPr kumimoji="1" lang="zh-CN" altLang="en-US" dirty="0">
                  <a:solidFill>
                    <a:srgbClr val="FF0000"/>
                  </a:solidFill>
                </a:rPr>
                <a:t>每年运营服务器成本高达</a:t>
              </a:r>
              <a:r>
                <a:rPr kumimoji="1" lang="en-US" altLang="zh-CN" dirty="0">
                  <a:solidFill>
                    <a:srgbClr val="FF0000"/>
                  </a:solidFill>
                </a:rPr>
                <a:t>294</a:t>
              </a:r>
              <a:r>
                <a:rPr kumimoji="1" lang="zh-CN" altLang="en-US" dirty="0">
                  <a:solidFill>
                    <a:srgbClr val="FF0000"/>
                  </a:solidFill>
                </a:rPr>
                <a:t>亿元</a:t>
              </a:r>
              <a:r>
                <a:rPr kumimoji="1" lang="zh-CN" altLang="en-US" dirty="0"/>
                <a:t>，而且这个数字每年还在持续爆发式增长。</a:t>
              </a:r>
              <a:endParaRPr lang="en-US" dirty="0"/>
            </a:p>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p:txBody>
        </p:sp>
        <p:sp>
          <p:nvSpPr>
            <p:cNvPr id="372" name="TextBox 13"/>
            <p:cNvSpPr/>
            <p:nvPr/>
          </p:nvSpPr>
          <p:spPr>
            <a:xfrm>
              <a:off x="784436" y="0"/>
              <a:ext cx="11182003" cy="359073"/>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b="1" dirty="0">
                  <a:latin typeface="微软雅黑" panose="020B0503020204020204" charset="-122"/>
                  <a:ea typeface="微软雅黑" panose="020B0503020204020204" charset="-122"/>
                </a:rPr>
                <a:t>挑战</a:t>
              </a:r>
              <a:r>
                <a:rPr lang="zh-CN" altLang="en-US" b="1" dirty="0">
                  <a:latin typeface="微软雅黑" panose="020B0503020204020204" charset="-122"/>
                  <a:ea typeface="微软雅黑" panose="020B0503020204020204" charset="-122"/>
                </a:rPr>
                <a:t>二</a:t>
              </a:r>
              <a:r>
                <a:rPr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高成本</a:t>
              </a:r>
              <a:endParaRPr b="1" dirty="0">
                <a:latin typeface="微软雅黑" panose="020B0503020204020204" charset="-122"/>
                <a:ea typeface="微软雅黑" panose="020B0503020204020204" charset="-122"/>
              </a:endParaRPr>
            </a:p>
          </p:txBody>
        </p:sp>
      </p:grpSp>
      <p:grpSp>
        <p:nvGrpSpPr>
          <p:cNvPr id="379" name="组合 33"/>
          <p:cNvGrpSpPr/>
          <p:nvPr/>
        </p:nvGrpSpPr>
        <p:grpSpPr>
          <a:xfrm>
            <a:off x="730106" y="4352077"/>
            <a:ext cx="7794769" cy="1446170"/>
            <a:chOff x="0" y="-1"/>
            <a:chExt cx="9587309" cy="1446168"/>
          </a:xfrm>
        </p:grpSpPr>
        <p:sp>
          <p:nvSpPr>
            <p:cNvPr id="376" name="直接连接符 34"/>
            <p:cNvSpPr/>
            <p:nvPr/>
          </p:nvSpPr>
          <p:spPr>
            <a:xfrm>
              <a:off x="0" y="512595"/>
              <a:ext cx="6864240" cy="5"/>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77" name="矩形 35"/>
            <p:cNvSpPr/>
            <p:nvPr/>
          </p:nvSpPr>
          <p:spPr>
            <a:xfrm>
              <a:off x="0" y="799837"/>
              <a:ext cx="9587309" cy="646330"/>
            </a:xfrm>
            <a:prstGeom prst="rect">
              <a:avLst/>
            </a:prstGeom>
            <a:noFill/>
            <a:ln w="12700" cap="flat">
              <a:noFill/>
              <a:miter lim="400000"/>
            </a:ln>
            <a:effectLst/>
          </p:spPr>
          <p:txBody>
            <a:bodyPr wrap="square" lIns="0" tIns="0" rIns="0" bIns="0" numCol="1" anchor="t">
              <a:spAutoFit/>
            </a:bodyPr>
            <a:lstStyle>
              <a:lvl1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err="1"/>
                <a:t>未来的万物链</a:t>
              </a:r>
              <a:r>
                <a:rPr lang="zh-CN" altLang="en-US" dirty="0"/>
                <a:t>将</a:t>
              </a:r>
              <a:r>
                <a:rPr dirty="0" err="1"/>
                <a:t>有数以</a:t>
              </a:r>
              <a:r>
                <a:rPr lang="zh-CN" altLang="en-US" dirty="0"/>
                <a:t>亿</a:t>
              </a:r>
              <a:r>
                <a:rPr dirty="0" err="1"/>
                <a:t>计的庞大节点数量，结合区块链的分布式账本技术</a:t>
              </a:r>
              <a:r>
                <a:rPr lang="zh-CN" altLang="en-US" dirty="0"/>
                <a:t>，</a:t>
              </a:r>
              <a:r>
                <a:rPr dirty="0" err="1"/>
                <a:t>这些节点完全能够满足物联网对于数据存储的需要</a:t>
              </a:r>
              <a:r>
                <a:rPr lang="zh-CN" altLang="en-US" dirty="0"/>
                <a:t>。</a:t>
              </a:r>
              <a:r>
                <a:rPr dirty="0" err="1"/>
                <a:t>同时由于区块链的去中心化，也不需要高度密集的计算机集群</a:t>
              </a:r>
              <a:r>
                <a:rPr lang="zh-CN" altLang="en-US" dirty="0"/>
                <a:t>，</a:t>
              </a:r>
              <a:r>
                <a:rPr dirty="0" err="1"/>
                <a:t>而这些可以大幅度降低整个物联网的运营和维护成本</a:t>
              </a:r>
              <a:r>
                <a:rPr dirty="0"/>
                <a:t>。</a:t>
              </a:r>
            </a:p>
          </p:txBody>
        </p:sp>
        <p:sp>
          <p:nvSpPr>
            <p:cNvPr id="378" name="TextBox 13"/>
            <p:cNvSpPr/>
            <p:nvPr/>
          </p:nvSpPr>
          <p:spPr>
            <a:xfrm>
              <a:off x="835760" y="-1"/>
              <a:ext cx="3989456" cy="359073"/>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b="1" dirty="0" err="1">
                  <a:latin typeface="微软雅黑" panose="020B0503020204020204" charset="-122"/>
                  <a:ea typeface="微软雅黑" panose="020B0503020204020204" charset="-122"/>
                </a:rPr>
                <a:t>解决方案</a:t>
              </a:r>
              <a:endParaRPr b="1" dirty="0">
                <a:latin typeface="微软雅黑" panose="020B0503020204020204" charset="-122"/>
                <a:ea typeface="微软雅黑" panose="020B0503020204020204" charset="-122"/>
              </a:endParaRPr>
            </a:p>
          </p:txBody>
        </p:sp>
      </p:grpSp>
      <p:pic>
        <p:nvPicPr>
          <p:cNvPr id="380" name="Picture 3" descr="Picture 3"/>
          <p:cNvPicPr>
            <a:picLocks noChangeAspect="1"/>
          </p:cNvPicPr>
          <p:nvPr/>
        </p:nvPicPr>
        <p:blipFill>
          <a:blip r:embed="rId3"/>
          <a:stretch>
            <a:fillRect/>
          </a:stretch>
        </p:blipFill>
        <p:spPr>
          <a:xfrm>
            <a:off x="703047" y="406203"/>
            <a:ext cx="434219" cy="434221"/>
          </a:xfrm>
          <a:prstGeom prst="rect">
            <a:avLst/>
          </a:prstGeom>
          <a:ln w="12700">
            <a:miter lim="400000"/>
            <a:headEnd/>
            <a:tailEnd/>
          </a:ln>
        </p:spPr>
      </p:pic>
      <p:pic>
        <p:nvPicPr>
          <p:cNvPr id="381" name="Picture 4" descr="Picture 4"/>
          <p:cNvPicPr>
            <a:picLocks noChangeAspect="1"/>
          </p:cNvPicPr>
          <p:nvPr/>
        </p:nvPicPr>
        <p:blipFill>
          <a:blip r:embed="rId4"/>
          <a:stretch>
            <a:fillRect/>
          </a:stretch>
        </p:blipFill>
        <p:spPr>
          <a:xfrm>
            <a:off x="887809" y="4278397"/>
            <a:ext cx="440766" cy="440765"/>
          </a:xfrm>
          <a:prstGeom prst="rect">
            <a:avLst/>
          </a:prstGeom>
          <a:ln w="12700">
            <a:miter lim="400000"/>
            <a:headEnd/>
            <a:tailEnd/>
          </a:ln>
        </p:spPr>
      </p:pic>
      <p:pic>
        <p:nvPicPr>
          <p:cNvPr id="6146" name="Picture 2" descr="D:\项目\万物链\PPT图片\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3591" y="2104585"/>
            <a:ext cx="285750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D:\项目\万物链\PPT图片\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2075" y="4499586"/>
            <a:ext cx="2857500" cy="1047750"/>
          </a:xfrm>
          <a:prstGeom prst="rect">
            <a:avLst/>
          </a:prstGeom>
          <a:noFill/>
          <a:extLst>
            <a:ext uri="{909E8E84-426E-40DD-AFC4-6F175D3DCCD1}">
              <a14:hiddenFill xmlns:a14="http://schemas.microsoft.com/office/drawing/2010/main">
                <a:solidFill>
                  <a:srgbClr val="FFFFFF"/>
                </a:solidFill>
              </a14:hiddenFill>
            </a:ext>
          </a:extLst>
        </p:spPr>
      </p:pic>
      <p:sp>
        <p:nvSpPr>
          <p:cNvPr id="16" name="下箭头 15"/>
          <p:cNvSpPr/>
          <p:nvPr/>
        </p:nvSpPr>
        <p:spPr>
          <a:xfrm>
            <a:off x="9822291" y="3308154"/>
            <a:ext cx="800100" cy="1190625"/>
          </a:xfrm>
          <a:prstGeom prst="downArrow">
            <a:avLst>
              <a:gd name="adj1" fmla="val 45238"/>
              <a:gd name="adj2" fmla="val 63095"/>
            </a:avLst>
          </a:prstGeom>
          <a:solidFill>
            <a:schemeClr val="tx2">
              <a:lumMod val="40000"/>
              <a:lumOff val="60000"/>
            </a:schemeClr>
          </a:solidFill>
          <a:ln w="1524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文本框 2"/>
          <p:cNvSpPr/>
          <p:nvPr/>
        </p:nvSpPr>
        <p:spPr>
          <a:xfrm>
            <a:off x="2455302" y="643456"/>
            <a:ext cx="4174098" cy="523216"/>
          </a:xfrm>
          <a:prstGeom prst="rect">
            <a:avLst/>
          </a:prstGeom>
          <a:ln w="12700">
            <a:miter lim="400000"/>
          </a:ln>
        </p:spPr>
        <p:txBody>
          <a:bodyPr wrap="square" lIns="45718" tIns="45718" rIns="45718" bIns="45718">
            <a:spAutoFit/>
          </a:bodyPr>
          <a:lstStyle>
            <a:lvl1pPr>
              <a:defRPr sz="2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800" b="1" dirty="0" err="1">
                <a:latin typeface="微软雅黑" panose="020B0503020204020204" charset="-122"/>
                <a:ea typeface="微软雅黑" panose="020B0503020204020204" charset="-122"/>
                <a:cs typeface="冬青黑体简体中文 W6"/>
                <a:sym typeface="冬青黑体简体中文 W6"/>
              </a:rPr>
              <a:t>区块链解决方案</a:t>
            </a:r>
            <a:r>
              <a:rPr lang="zh-CN" altLang="en-US" sz="2800" b="1" dirty="0">
                <a:latin typeface="微软雅黑" panose="020B0503020204020204" charset="-122"/>
                <a:ea typeface="微软雅黑" panose="020B0503020204020204" charset="-122"/>
                <a:cs typeface="冬青黑体简体中文 W6"/>
                <a:sym typeface="冬青黑体简体中文 W6"/>
              </a:rPr>
              <a:t>优势</a:t>
            </a:r>
            <a:endParaRPr sz="2800" b="1" dirty="0">
              <a:latin typeface="微软雅黑" panose="020B0503020204020204" charset="-122"/>
              <a:ea typeface="微软雅黑" panose="020B0503020204020204" charset="-122"/>
              <a:cs typeface="冬青黑体简体中文 W6"/>
              <a:sym typeface="冬青黑体简体中文 W6"/>
            </a:endParaRPr>
          </a:p>
        </p:txBody>
      </p:sp>
      <p:grpSp>
        <p:nvGrpSpPr>
          <p:cNvPr id="434" name="组合 13"/>
          <p:cNvGrpSpPr/>
          <p:nvPr/>
        </p:nvGrpSpPr>
        <p:grpSpPr>
          <a:xfrm>
            <a:off x="2343149" y="1800223"/>
            <a:ext cx="7800978" cy="1334654"/>
            <a:chOff x="0" y="-1"/>
            <a:chExt cx="7800977" cy="1334652"/>
          </a:xfrm>
        </p:grpSpPr>
        <p:sp>
          <p:nvSpPr>
            <p:cNvPr id="432" name="圆角矩形 14"/>
            <p:cNvSpPr/>
            <p:nvPr/>
          </p:nvSpPr>
          <p:spPr>
            <a:xfrm>
              <a:off x="0" y="-1"/>
              <a:ext cx="7800977" cy="1334652"/>
            </a:xfrm>
            <a:prstGeom prst="roundRect">
              <a:avLst>
                <a:gd name="adj" fmla="val 50000"/>
              </a:avLst>
            </a:prstGeom>
            <a:noFill/>
            <a:ln w="12700" cap="flat">
              <a:solidFill>
                <a:srgbClr val="BFBFBF"/>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33" name="矩形 15"/>
            <p:cNvSpPr/>
            <p:nvPr/>
          </p:nvSpPr>
          <p:spPr>
            <a:xfrm>
              <a:off x="1784295" y="552696"/>
              <a:ext cx="5824912" cy="215444"/>
            </a:xfrm>
            <a:prstGeom prst="rect">
              <a:avLst/>
            </a:prstGeom>
            <a:noFill/>
            <a:ln w="12700" cap="flat">
              <a:noFill/>
              <a:miter lim="400000"/>
            </a:ln>
            <a:effectLst/>
          </p:spPr>
          <p:txBody>
            <a:bodyPr wrap="square" lIns="0" tIns="0" rIns="0" bIns="0" numCol="1" anchor="t">
              <a:spAutoFit/>
            </a:bodyPr>
            <a:lstStyle/>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solidFill>
                    <a:srgbClr val="FF0000"/>
                  </a:solidFill>
                </a:rPr>
                <a:t>区块链底层构架对传统互联网</a:t>
              </a:r>
              <a:r>
                <a:rPr lang="zh-CN" altLang="en-US" b="1" u="sng" dirty="0">
                  <a:solidFill>
                    <a:srgbClr val="FF0000"/>
                  </a:solidFill>
                </a:rPr>
                <a:t>攻击免疫</a:t>
              </a:r>
              <a:r>
                <a:rPr lang="zh-CN" altLang="en-US" dirty="0">
                  <a:solidFill>
                    <a:srgbClr val="FF0000"/>
                  </a:solidFill>
                </a:rPr>
                <a:t>。</a:t>
              </a:r>
              <a:endParaRPr lang="en-US" altLang="zh-CN" dirty="0">
                <a:solidFill>
                  <a:srgbClr val="FF0000"/>
                </a:solidFill>
              </a:endParaRPr>
            </a:p>
          </p:txBody>
        </p:sp>
      </p:grpSp>
      <p:grpSp>
        <p:nvGrpSpPr>
          <p:cNvPr id="437" name="组合 16"/>
          <p:cNvGrpSpPr/>
          <p:nvPr/>
        </p:nvGrpSpPr>
        <p:grpSpPr>
          <a:xfrm>
            <a:off x="2334396" y="1696932"/>
            <a:ext cx="1456995" cy="1456995"/>
            <a:chOff x="0" y="0"/>
            <a:chExt cx="1456994" cy="1456994"/>
          </a:xfrm>
        </p:grpSpPr>
        <p:sp>
          <p:nvSpPr>
            <p:cNvPr id="435" name="椭圆 17"/>
            <p:cNvSpPr/>
            <p:nvPr/>
          </p:nvSpPr>
          <p:spPr>
            <a:xfrm>
              <a:off x="-1" y="-1"/>
              <a:ext cx="1456995" cy="1456995"/>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36" name="TextBox 13"/>
            <p:cNvSpPr/>
            <p:nvPr/>
          </p:nvSpPr>
          <p:spPr>
            <a:xfrm>
              <a:off x="191768" y="328199"/>
              <a:ext cx="1073453" cy="345629"/>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t>1</a:t>
              </a:r>
            </a:p>
          </p:txBody>
        </p:sp>
      </p:grpSp>
      <p:sp>
        <p:nvSpPr>
          <p:cNvPr id="438" name="矩形 1"/>
          <p:cNvSpPr/>
          <p:nvPr/>
        </p:nvSpPr>
        <p:spPr>
          <a:xfrm>
            <a:off x="2727998" y="2345805"/>
            <a:ext cx="707882" cy="338550"/>
          </a:xfrm>
          <a:prstGeom prst="rect">
            <a:avLst/>
          </a:prstGeom>
          <a:ln w="12700">
            <a:miter lim="400000"/>
          </a:ln>
        </p:spPr>
        <p:txBody>
          <a:bodyPr wrap="none" lIns="45718" tIns="45718" rIns="45718" bIns="45718">
            <a:spAutoFit/>
          </a:bodyPr>
          <a:lstStyle>
            <a:lvl1pPr algn="ctr" defTabSz="1216660">
              <a:spcBef>
                <a:spcPts val="300"/>
              </a:spcBef>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高安全</a:t>
            </a:r>
            <a:endParaRPr dirty="0"/>
          </a:p>
        </p:txBody>
      </p:sp>
      <p:grpSp>
        <p:nvGrpSpPr>
          <p:cNvPr id="441" name="组合 21"/>
          <p:cNvGrpSpPr/>
          <p:nvPr/>
        </p:nvGrpSpPr>
        <p:grpSpPr>
          <a:xfrm>
            <a:off x="2352674" y="3734944"/>
            <a:ext cx="7800978" cy="1334652"/>
            <a:chOff x="0" y="-2"/>
            <a:chExt cx="7800977" cy="1334651"/>
          </a:xfrm>
        </p:grpSpPr>
        <p:sp>
          <p:nvSpPr>
            <p:cNvPr id="439" name="圆角矩形 22"/>
            <p:cNvSpPr/>
            <p:nvPr/>
          </p:nvSpPr>
          <p:spPr>
            <a:xfrm>
              <a:off x="0" y="-2"/>
              <a:ext cx="7800977" cy="1334651"/>
            </a:xfrm>
            <a:prstGeom prst="roundRect">
              <a:avLst>
                <a:gd name="adj" fmla="val 50000"/>
              </a:avLst>
            </a:prstGeom>
            <a:noFill/>
            <a:ln w="12700" cap="flat">
              <a:solidFill>
                <a:srgbClr val="BFBFBF"/>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40" name="矩形 23"/>
            <p:cNvSpPr/>
            <p:nvPr/>
          </p:nvSpPr>
          <p:spPr>
            <a:xfrm>
              <a:off x="477915" y="486893"/>
              <a:ext cx="5824912" cy="469359"/>
            </a:xfrm>
            <a:prstGeom prst="rect">
              <a:avLst/>
            </a:prstGeom>
            <a:noFill/>
            <a:ln w="12700" cap="flat">
              <a:noFill/>
              <a:miter lim="400000"/>
            </a:ln>
            <a:effectLst/>
          </p:spPr>
          <p:txBody>
            <a:bodyPr wrap="square" lIns="0" tIns="0" rIns="0" bIns="0" numCol="1" anchor="t">
              <a:spAutoFit/>
            </a:bodyPr>
            <a:lstStyle>
              <a:lvl1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rgbClr val="FF0000"/>
                  </a:solidFill>
                </a:rPr>
                <a:t>去中心，多中心、弱中心化的特质将</a:t>
              </a:r>
              <a:r>
                <a:rPr lang="zh-CN" altLang="en-US" b="1" u="sng" dirty="0">
                  <a:solidFill>
                    <a:srgbClr val="FF0000"/>
                  </a:solidFill>
                </a:rPr>
                <a:t>降低</a:t>
              </a:r>
              <a:r>
                <a:rPr lang="zh-CN" altLang="en-US" dirty="0">
                  <a:solidFill>
                    <a:srgbClr val="FF0000"/>
                  </a:solidFill>
                </a:rPr>
                <a:t>中心化架构的高额</a:t>
              </a:r>
              <a:r>
                <a:rPr lang="zh-CN" altLang="en-US" b="1" u="sng" dirty="0">
                  <a:solidFill>
                    <a:srgbClr val="FF0000"/>
                  </a:solidFill>
                </a:rPr>
                <a:t>运维成本</a:t>
              </a:r>
            </a:p>
            <a:p>
              <a:endParaRPr dirty="0"/>
            </a:p>
          </p:txBody>
        </p:sp>
      </p:grpSp>
      <p:grpSp>
        <p:nvGrpSpPr>
          <p:cNvPr id="444" name="组合 24"/>
          <p:cNvGrpSpPr/>
          <p:nvPr/>
        </p:nvGrpSpPr>
        <p:grpSpPr>
          <a:xfrm>
            <a:off x="8687134" y="3631652"/>
            <a:ext cx="1456997" cy="1456997"/>
            <a:chOff x="0" y="0"/>
            <a:chExt cx="1456995" cy="1456995"/>
          </a:xfrm>
        </p:grpSpPr>
        <p:sp>
          <p:nvSpPr>
            <p:cNvPr id="442" name="椭圆 25"/>
            <p:cNvSpPr/>
            <p:nvPr/>
          </p:nvSpPr>
          <p:spPr>
            <a:xfrm>
              <a:off x="-1" y="-1"/>
              <a:ext cx="1456996" cy="1456996"/>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43" name="TextBox 13"/>
            <p:cNvSpPr/>
            <p:nvPr/>
          </p:nvSpPr>
          <p:spPr>
            <a:xfrm>
              <a:off x="191768" y="328199"/>
              <a:ext cx="1073454" cy="345629"/>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t>2</a:t>
              </a:r>
            </a:p>
          </p:txBody>
        </p:sp>
      </p:grpSp>
      <p:sp>
        <p:nvSpPr>
          <p:cNvPr id="445" name="矩形 27"/>
          <p:cNvSpPr/>
          <p:nvPr/>
        </p:nvSpPr>
        <p:spPr>
          <a:xfrm>
            <a:off x="9095713" y="4360147"/>
            <a:ext cx="707882" cy="338550"/>
          </a:xfrm>
          <a:prstGeom prst="rect">
            <a:avLst/>
          </a:prstGeom>
          <a:ln w="12700">
            <a:miter lim="400000"/>
          </a:ln>
        </p:spPr>
        <p:txBody>
          <a:bodyPr wrap="none" lIns="45718" tIns="45718" rIns="45718" bIns="45718">
            <a:spAutoFit/>
          </a:bodyPr>
          <a:lstStyle>
            <a:lvl1pPr algn="ctr" defTabSz="1216660">
              <a:spcBef>
                <a:spcPts val="300"/>
              </a:spcBef>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低成本</a:t>
            </a:r>
            <a:endParaRPr dirty="0"/>
          </a:p>
        </p:txBody>
      </p:sp>
      <p:sp>
        <p:nvSpPr>
          <p:cNvPr id="19" name="直接连接符 15"/>
          <p:cNvSpPr/>
          <p:nvPr/>
        </p:nvSpPr>
        <p:spPr>
          <a:xfrm>
            <a:off x="2352673" y="1329457"/>
            <a:ext cx="899160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p:transition spd="med" advClick="0" advTm="0"/>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2724</Words>
  <Application>Microsoft Office PowerPoint</Application>
  <PresentationFormat>自定义</PresentationFormat>
  <Paragraphs>235</Paragraphs>
  <Slides>36</Slides>
  <Notes>28</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PowerPoint 演示文稿</vt:lpstr>
      <vt:lpstr>PowerPoint 演示文稿</vt:lpstr>
      <vt:lpstr>PowerPoint 演示文稿</vt:lpstr>
      <vt:lpstr>PowerPoint 演示文稿</vt:lpstr>
      <vt:lpstr>物联网行业纵览</vt:lpstr>
      <vt:lpstr>有可能的未来</vt:lpstr>
      <vt:lpstr>PowerPoint 演示文稿</vt:lpstr>
      <vt:lpstr>PowerPoint 演示文稿</vt:lpstr>
      <vt:lpstr>PowerPoint 演示文稿</vt:lpstr>
      <vt:lpstr>PowerPoint 演示文稿</vt:lpstr>
      <vt:lpstr>PowerPoint 演示文稿</vt:lpstr>
      <vt:lpstr>PowerPoint 演示文稿</vt:lpstr>
      <vt:lpstr>ITC万物链执行效率性能分析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 A</dc:creator>
  <cp:lastModifiedBy>B A</cp:lastModifiedBy>
  <cp:revision>229</cp:revision>
  <dcterms:created xsi:type="dcterms:W3CDTF">2017-06-25T08:17:00Z</dcterms:created>
  <dcterms:modified xsi:type="dcterms:W3CDTF">2017-12-11T02:06:07Z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